
<file path=[Content_Types].xml><?xml version="1.0" encoding="utf-8"?>
<Types xmlns="http://schemas.openxmlformats.org/package/2006/content-types">
  <Default Extension="png" ContentType="image/png"/>
  <Default Extension="tmp"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325" r:id="rId2"/>
    <p:sldId id="279" r:id="rId3"/>
    <p:sldId id="280" r:id="rId4"/>
    <p:sldId id="257" r:id="rId5"/>
    <p:sldId id="316" r:id="rId6"/>
    <p:sldId id="317" r:id="rId7"/>
    <p:sldId id="318" r:id="rId8"/>
    <p:sldId id="319" r:id="rId9"/>
    <p:sldId id="322" r:id="rId10"/>
    <p:sldId id="320" r:id="rId11"/>
    <p:sldId id="323" r:id="rId12"/>
    <p:sldId id="321" r:id="rId13"/>
    <p:sldId id="282" r:id="rId14"/>
    <p:sldId id="283" r:id="rId15"/>
    <p:sldId id="312" r:id="rId16"/>
    <p:sldId id="324" r:id="rId17"/>
    <p:sldId id="284" r:id="rId18"/>
    <p:sldId id="261" r:id="rId19"/>
    <p:sldId id="285" r:id="rId20"/>
    <p:sldId id="286" r:id="rId21"/>
    <p:sldId id="313" r:id="rId22"/>
    <p:sldId id="314" r:id="rId23"/>
    <p:sldId id="258" r:id="rId24"/>
    <p:sldId id="275" r:id="rId25"/>
    <p:sldId id="301" r:id="rId26"/>
    <p:sldId id="310" r:id="rId27"/>
    <p:sldId id="287" r:id="rId28"/>
    <p:sldId id="288" r:id="rId29"/>
    <p:sldId id="290" r:id="rId30"/>
    <p:sldId id="291" r:id="rId31"/>
    <p:sldId id="292" r:id="rId32"/>
    <p:sldId id="293" r:id="rId33"/>
    <p:sldId id="272" r:id="rId34"/>
    <p:sldId id="294" r:id="rId35"/>
    <p:sldId id="302" r:id="rId36"/>
    <p:sldId id="303" r:id="rId37"/>
    <p:sldId id="304" r:id="rId38"/>
    <p:sldId id="296" r:id="rId39"/>
    <p:sldId id="315" r:id="rId40"/>
    <p:sldId id="297" r:id="rId41"/>
    <p:sldId id="298" r:id="rId42"/>
    <p:sldId id="299" r:id="rId43"/>
    <p:sldId id="306" r:id="rId44"/>
    <p:sldId id="271" r:id="rId45"/>
    <p:sldId id="311" r:id="rId46"/>
    <p:sldId id="289" r:id="rId47"/>
    <p:sldId id="326" r:id="rId4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MSOffice"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5542" autoAdjust="0"/>
    <p:restoredTop sz="58710" autoAdjust="0"/>
  </p:normalViewPr>
  <p:slideViewPr>
    <p:cSldViewPr>
      <p:cViewPr varScale="1">
        <p:scale>
          <a:sx n="84" d="100"/>
          <a:sy n="84" d="100"/>
        </p:scale>
        <p:origin x="379" y="86"/>
      </p:cViewPr>
      <p:guideLst>
        <p:guide orient="horz" pos="2160"/>
        <p:guide pos="2880"/>
      </p:guideLst>
    </p:cSldViewPr>
  </p:slideViewPr>
  <p:notesTextViewPr>
    <p:cViewPr>
      <p:scale>
        <a:sx n="1" d="1"/>
        <a:sy n="1" d="1"/>
      </p:scale>
      <p:origin x="0" y="0"/>
    </p:cViewPr>
  </p:notesTextViewPr>
  <p:sorterViewPr>
    <p:cViewPr>
      <p:scale>
        <a:sx n="100" d="100"/>
        <a:sy n="100" d="100"/>
      </p:scale>
      <p:origin x="0" y="14093"/>
    </p:cViewPr>
  </p:sorterViewPr>
  <p:notesViewPr>
    <p:cSldViewPr>
      <p:cViewPr varScale="1">
        <p:scale>
          <a:sx n="60" d="100"/>
          <a:sy n="60" d="100"/>
        </p:scale>
        <p:origin x="-1637"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6F93C16-DD76-4A3D-B454-CD415A5C448B}" type="datetimeFigureOut">
              <a:rPr lang="en-US" smtClean="0"/>
              <a:t>4/26/2016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881A5CF-2AE6-4F16-A30C-9D731D958633}" type="slidenum">
              <a:rPr lang="en-US" smtClean="0"/>
              <a:t>‹#›</a:t>
            </a:fld>
            <a:endParaRPr lang="en-US"/>
          </a:p>
        </p:txBody>
      </p:sp>
    </p:spTree>
    <p:extLst>
      <p:ext uri="{BB962C8B-B14F-4D97-AF65-F5344CB8AC3E}">
        <p14:creationId xmlns:p14="http://schemas.microsoft.com/office/powerpoint/2010/main" val="1818634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3309280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Cultivar</a:t>
            </a:r>
            <a:r>
              <a:rPr lang="en-US" baseline="0" dirty="0" smtClean="0"/>
              <a:t> names followed by the descriptor F1 designates that seed as hybrid seed.  F1 (or 1</a:t>
            </a:r>
            <a:r>
              <a:rPr lang="en-US" baseline="30000" dirty="0" smtClean="0"/>
              <a:t>st</a:t>
            </a:r>
            <a:r>
              <a:rPr lang="en-US" baseline="0" dirty="0" smtClean="0"/>
              <a:t> Generation) does not mean genetically modified organism (or GMO), but instead refers to resulting seed </a:t>
            </a:r>
            <a:r>
              <a:rPr lang="en-US" dirty="0" smtClean="0"/>
              <a:t>made by cross-pollinating two specific parent varieties/cultivars.  Although F1 hybrids often show increased yield and vigor, the plants will not breed true if its seeds are saved.  </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10</a:t>
            </a:fld>
            <a:endParaRPr lang="en-US"/>
          </a:p>
        </p:txBody>
      </p:sp>
    </p:spTree>
    <p:extLst>
      <p:ext uri="{BB962C8B-B14F-4D97-AF65-F5344CB8AC3E}">
        <p14:creationId xmlns:p14="http://schemas.microsoft.com/office/powerpoint/2010/main" val="3743990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there</a:t>
            </a:r>
            <a:r>
              <a:rPr lang="en-US" baseline="0" dirty="0" smtClean="0"/>
              <a:t> is no exact cutoff date, h</a:t>
            </a:r>
            <a:r>
              <a:rPr lang="en-US" dirty="0" smtClean="0"/>
              <a:t>eirlooms</a:t>
            </a:r>
            <a:r>
              <a:rPr lang="en-US" baseline="0" dirty="0" smtClean="0"/>
              <a:t> in general are cultivars that have been in existence since before modern breeding or the development of hybrids—usually before the mid-1950’s.  The seed of these open pollinated crops have been saved for generations by growers and passed down through the ages—often with a family history or story.  Although heirlooms do not in general provide the high yields, consistency and disease resistance of hybrids, they do excel in a grand variety of flavors, colors, shapes, and textures.  Although “heirloom” is a term generally associated with crops produced from seed, it and the term “antique” are also applied to older cultivars of perennial plant material.  For example, ‘Latham’ is considered an heirloom raspberry cultivar.  The cross for Latham was made in 1908 at the University of Minnesota Fruit Breeding Farm, selected for evaluation in 1914 and introduced to the market in 1920.</a:t>
            </a:r>
          </a:p>
          <a:p>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11</a:t>
            </a:fld>
            <a:endParaRPr lang="en-US"/>
          </a:p>
        </p:txBody>
      </p:sp>
    </p:spTree>
    <p:extLst>
      <p:ext uri="{BB962C8B-B14F-4D97-AF65-F5344CB8AC3E}">
        <p14:creationId xmlns:p14="http://schemas.microsoft.com/office/powerpoint/2010/main" val="2652442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Genetically modified organism, also known as GMO’s, are not allowed in certified</a:t>
            </a:r>
            <a:r>
              <a:rPr lang="en-US" baseline="0" dirty="0" smtClean="0"/>
              <a:t> organic production.  It should also be noted that not all marketing outlets or customers are accepting of GMO crops—know before you grow!  </a:t>
            </a:r>
            <a:r>
              <a:rPr lang="en-US" dirty="0" smtClean="0"/>
              <a:t>GMO’s are created using a variety of methods to genetically modify or influence their growth and development by means that are not possible under natural conditions or processes.  Such methods include cell fusion, micro- and </a:t>
            </a:r>
            <a:r>
              <a:rPr lang="en-US" dirty="0" err="1" smtClean="0"/>
              <a:t>macroencapsulation</a:t>
            </a:r>
            <a:r>
              <a:rPr lang="en-US" dirty="0" smtClean="0"/>
              <a:t>, and recombinant DNA technology.  Recombinant DNA technology can include gene deletion, gene doubling, introducing a foreign gene, and changing the positions of genes when achieved by recombinant DNA technology.  As mentioned before, GMO’S do not include cultivars resulting</a:t>
            </a:r>
            <a:r>
              <a:rPr lang="en-US" baseline="0" dirty="0" smtClean="0"/>
              <a:t> from</a:t>
            </a:r>
            <a:r>
              <a:rPr lang="en-US" dirty="0" smtClean="0"/>
              <a:t> traditional breeding, conjugation, fermentation, hybridization, in vitro fertilization, or tissue culture.  For example, scab resistant apple cultivars</a:t>
            </a:r>
            <a:r>
              <a:rPr lang="en-US" baseline="0" dirty="0" smtClean="0"/>
              <a:t> came about through traditional breeding and are acceptable for organic production. Sweet corn cultivars  containing the </a:t>
            </a:r>
            <a:r>
              <a:rPr lang="en-US" i="1" baseline="0" dirty="0" err="1" smtClean="0"/>
              <a:t>Bt</a:t>
            </a:r>
            <a:r>
              <a:rPr lang="en-US" baseline="0" dirty="0" smtClean="0"/>
              <a:t> protein though, are not allowed in organic production because recombinant DNA technology was used to insert the </a:t>
            </a:r>
            <a:r>
              <a:rPr lang="en-US" i="1" baseline="0" dirty="0" err="1" smtClean="0"/>
              <a:t>Bt</a:t>
            </a:r>
            <a:r>
              <a:rPr lang="en-US" baseline="0" dirty="0" smtClean="0"/>
              <a:t> protein found in </a:t>
            </a:r>
            <a:r>
              <a:rPr lang="en-US" i="1" baseline="0" dirty="0" smtClean="0"/>
              <a:t>Bacillus </a:t>
            </a:r>
            <a:r>
              <a:rPr lang="en-US" i="1" baseline="0" dirty="0" err="1" smtClean="0"/>
              <a:t>thuringiensis</a:t>
            </a:r>
            <a:r>
              <a:rPr lang="en-US" i="1" baseline="0" dirty="0" smtClean="0"/>
              <a:t> </a:t>
            </a:r>
            <a:r>
              <a:rPr lang="en-US" baseline="0" dirty="0" smtClean="0"/>
              <a:t>(</a:t>
            </a:r>
            <a:r>
              <a:rPr lang="en-US" i="1" baseline="0" dirty="0" err="1" smtClean="0"/>
              <a:t>Bt</a:t>
            </a:r>
            <a:r>
              <a:rPr lang="en-US" baseline="0" dirty="0" smtClean="0"/>
              <a:t>) to protect the sweet corn from certain damaging insects. </a:t>
            </a:r>
            <a:endParaRPr lang="en-US" dirty="0" smtClean="0"/>
          </a:p>
          <a:p>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12</a:t>
            </a:fld>
            <a:endParaRPr lang="en-US"/>
          </a:p>
        </p:txBody>
      </p:sp>
    </p:spTree>
    <p:extLst>
      <p:ext uri="{BB962C8B-B14F-4D97-AF65-F5344CB8AC3E}">
        <p14:creationId xmlns:p14="http://schemas.microsoft.com/office/powerpoint/2010/main" val="3781492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a:t>
            </a:r>
            <a:r>
              <a:rPr lang="en-US" baseline="0" dirty="0" smtClean="0"/>
              <a:t> tomato as an example, let me demonstrate how choosing your cultivar is an important decision.  Response to environment can be viewed more than one way—it can refer to your production system or when in the season you are growing the crop.  Tomatoes are a warm season crop and for the most part are traditionally grown outside after all danger of frost.  But we have numerous systems for season extension, including hot caps, caterpillar tunnels, low tunnels, high tunnels, greenhouses.  And for each of these production systems, certain cultivars are more suitable.  </a:t>
            </a:r>
          </a:p>
          <a:p>
            <a:endParaRPr lang="en-US" baseline="0" dirty="0" smtClean="0"/>
          </a:p>
          <a:p>
            <a:r>
              <a:rPr lang="en-US" baseline="0" dirty="0" smtClean="0"/>
              <a:t>Tomatoes have two predominant growth habits—indeterminate and determinate.  Almost all heirloom tomatoes are indeterminate growth, also referred to as vining types, meaning they continue to grow and set flower buds until frost kills them, sometimes achieving heights of over 10 feet tall.  The newer cultivars tend to be determinate in growth, meaning they are shorter in overall height—usually 3-5 feet tall and they tend to produce a crop in a much narrower window than vining types—usually 2-3 weeks.  Determinate types are also referred to as bush types.</a:t>
            </a:r>
          </a:p>
          <a:p>
            <a:endParaRPr lang="en-US" baseline="0" dirty="0" smtClean="0"/>
          </a:p>
          <a:p>
            <a:r>
              <a:rPr lang="en-US" baseline="0" dirty="0" smtClean="0"/>
              <a:t>Overall yield is a major factor but there are other facets that must be considered.  Let’s compare two tomato cultivars.  Both average 40 lbs per plant, but one cultivar tends to produce a more uniform crop of large fruit.  The other cultivar produces a larger number of fruit but there is no uniformity—size ranges from small to large.  Depending on your market needs, one cultivar may be more desirable over the other even though they produce the same overall yield.</a:t>
            </a:r>
          </a:p>
          <a:p>
            <a:endParaRPr lang="en-US" baseline="0" dirty="0" smtClean="0"/>
          </a:p>
          <a:p>
            <a:r>
              <a:rPr lang="en-US" baseline="0" dirty="0" smtClean="0"/>
              <a:t>Tomatoes are usually grouped by maturity or days to harvest.  Early-season cultivars are usually much smaller plants and are more cold tolerant than later season cultivars, but they lack the full bodied flavor and size and quality of later season cultivars. Main-season tomatoes are the work horses—usually the most reliable and productive.  Late-season tomatoes are usually very large—like the beefsteaks, but have the disadvantage of their overall long growing season. </a:t>
            </a:r>
          </a:p>
          <a:p>
            <a:endParaRPr lang="en-US" baseline="0" dirty="0" smtClean="0"/>
          </a:p>
          <a:p>
            <a:r>
              <a:rPr lang="en-US" baseline="0" dirty="0" smtClean="0"/>
              <a:t>Tomatoes come in a rainbow of colors but red is still king, although some markets have a strong demand for other colors like yellow, pink, purple, orange, white and black.  And along with an attractive fruit, other characteristics like improved flavor and nutritional value are important marketing considerations.</a:t>
            </a:r>
          </a:p>
          <a:p>
            <a:endParaRPr lang="en-US" baseline="0" dirty="0" smtClean="0"/>
          </a:p>
          <a:p>
            <a:r>
              <a:rPr lang="en-US" baseline="0" dirty="0" smtClean="0"/>
              <a:t>One of the drawbacks to growing heirloom tomatoes is their lack of resistance to Fusarium wilt and Verticillium wilt, two very common and destructive soil borne diseases.  We now have a solution for this problem in several vegetable crops by grafting susceptible plants to a resistant rootstock.  Most modern tomato cultivars though have resistance bred into them through traditional breeding practices. A note that resistance does not mean plants are immune, but simply that they are less likely to succumb to specific disorders than a non-resistant variety.   The take home message is to select cultivars that have the best disease and insect resistance package available for your production system.</a:t>
            </a:r>
          </a:p>
          <a:p>
            <a:endParaRPr lang="en-US" baseline="0" dirty="0" smtClean="0"/>
          </a:p>
          <a:p>
            <a:r>
              <a:rPr lang="en-US" baseline="0" dirty="0" smtClean="0"/>
              <a:t>Post-harvest stability isn’t something most growers think about until it is too late.  In the case of tomatoes, they differ widely on shelf life, depending mainly on the thickness of the outer skin.  ‘Cherokee Purple’ is an heirloom tomato that has a beautiful purple-black fruit with an almost smoky tomato flavor, but it has a relatively thin skin that is easily damaged and a shorter shelf life.  As another example, yellow raspberries are relatively delicate compared to other raspberries and fetch a premium to offset the added care and risk a grower takes to grow them.  </a:t>
            </a:r>
          </a:p>
          <a:p>
            <a:endParaRPr lang="en-US" baseline="0" dirty="0" smtClean="0"/>
          </a:p>
          <a:p>
            <a:r>
              <a:rPr lang="en-US" baseline="0" dirty="0" smtClean="0"/>
              <a:t>Put this all together when selecting cultivars and you hopefully have found your niche market.  As you will hear repeatedly, continue to evaluate each crop for it’s contribution to your bottom line and make changes when a cultivar is failing to fill your market needs.</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13</a:t>
            </a:fld>
            <a:endParaRPr lang="en-US"/>
          </a:p>
        </p:txBody>
      </p:sp>
    </p:spTree>
    <p:extLst>
      <p:ext uri="{BB962C8B-B14F-4D97-AF65-F5344CB8AC3E}">
        <p14:creationId xmlns:p14="http://schemas.microsoft.com/office/powerpoint/2010/main" val="3433899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Winter cold</a:t>
            </a:r>
            <a:r>
              <a:rPr lang="en-US" baseline="0" dirty="0" smtClean="0"/>
              <a:t>-hardiness is often more of a consideration for perennial crops than for annual crops.  Perennial crops have to survive the cold of winter and for that reason attention to winter cold-hardiness is important.  As an example, most peaches grown in the Midwest are suited for zones 5-8, but there are a few cultivars that are rated for zone 4. ‘Reliance’ is such an example.  Keep in mind that even though the tree itself is more winter hardy, an open bloom on ‘Reliance’ peach is just as susceptible to frost kill as any peach.  Spring frost is the main reason peaches are not grown as a reliable commercial crop in areas rated zone 5 and colder.</a:t>
            </a:r>
          </a:p>
          <a:p>
            <a:endParaRPr lang="en-US" baseline="0" dirty="0" smtClean="0"/>
          </a:p>
          <a:p>
            <a:pPr defTabSz="931774"/>
            <a:r>
              <a:rPr lang="en-US" baseline="0" dirty="0" smtClean="0"/>
              <a:t>One of the problems with the first </a:t>
            </a:r>
            <a:r>
              <a:rPr lang="en-US" baseline="0" dirty="0" err="1" smtClean="0"/>
              <a:t>supersweet</a:t>
            </a:r>
            <a:r>
              <a:rPr lang="en-US" baseline="0" dirty="0" smtClean="0"/>
              <a:t> sweet corn cultivars was their poor germination in cold soils, so a grower had to delay planting </a:t>
            </a:r>
            <a:r>
              <a:rPr lang="en-US" baseline="0" dirty="0" err="1" smtClean="0"/>
              <a:t>supersweet</a:t>
            </a:r>
            <a:r>
              <a:rPr lang="en-US" baseline="0" dirty="0" smtClean="0"/>
              <a:t> sweet corn cultivars until soils had risen to the mid-60 degree Fahrenheit range and instead plant a less desirable sugary enhanced types.  Today, there are </a:t>
            </a:r>
            <a:r>
              <a:rPr lang="en-US" baseline="0" dirty="0" err="1" smtClean="0"/>
              <a:t>supersweet</a:t>
            </a:r>
            <a:r>
              <a:rPr lang="en-US" baseline="0" dirty="0" smtClean="0"/>
              <a:t> sweet corn cultivars that have been specifically bred for cold-soil planting.</a:t>
            </a:r>
          </a:p>
          <a:p>
            <a:pPr defTabSz="931774"/>
            <a:endParaRPr lang="en-US" baseline="0" dirty="0" smtClean="0"/>
          </a:p>
          <a:p>
            <a:pPr defTabSz="931774"/>
            <a:r>
              <a:rPr lang="en-US" baseline="0" dirty="0" smtClean="0"/>
              <a:t>There are many examples of seasonality within a crop such as strawberry listed here.  June-bearing strawberries set flower in late spring and produce one crop anywhere from late-May to mid-June.  Day-neutral and everbearing strawberries can produce more than one crop in a growing season, but require more inputs to produce similar-sized fruits. </a:t>
            </a:r>
          </a:p>
          <a:p>
            <a:pPr defTabSz="931774"/>
            <a:endParaRPr lang="en-US" baseline="0" dirty="0" smtClean="0"/>
          </a:p>
          <a:p>
            <a:pPr defTabSz="931774"/>
            <a:r>
              <a:rPr lang="en-US" baseline="0" dirty="0" smtClean="0"/>
              <a:t>Quite a bit of attention is paid to cold-hardiness maps, but heat zones is another very important concept to understand.  Some crops perform poorly in hot climates, particularly for example cole crops, spinach, root crops and raspberries.  Cole crops and spinach tend to bolt in hot weather and for this reason are grown only in early spring and fall in warmer climates.  Root crops tend to develop a somewhat woody texture and taste in hot weather and raspberry fruit tends to become crumbly in hot weather when field grown.</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14</a:t>
            </a:fld>
            <a:endParaRPr lang="en-US"/>
          </a:p>
        </p:txBody>
      </p:sp>
    </p:spTree>
    <p:extLst>
      <p:ext uri="{BB962C8B-B14F-4D97-AF65-F5344CB8AC3E}">
        <p14:creationId xmlns:p14="http://schemas.microsoft.com/office/powerpoint/2010/main" val="2593660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pictured here, you can see that Illinois ranges</a:t>
            </a:r>
            <a:r>
              <a:rPr lang="en-US" baseline="0" dirty="0" smtClean="0"/>
              <a:t> from Plant Hardiness Zone 5a to Plant Hardiness Zone 7a.  The northwest corner has the coldest winter temperatures and as a general rule of thumb, for every 250 miles south you move in the state, one week is gained at the beginning and end of the growing season.  Note the small microclimate in the Chicago area due to the lake effect, which in effect boost the Plant Hardiness Zone to 6a. </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15</a:t>
            </a:fld>
            <a:endParaRPr lang="en-US"/>
          </a:p>
        </p:txBody>
      </p:sp>
    </p:spTree>
    <p:extLst>
      <p:ext uri="{BB962C8B-B14F-4D97-AF65-F5344CB8AC3E}">
        <p14:creationId xmlns:p14="http://schemas.microsoft.com/office/powerpoint/2010/main" val="1192518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Pictured here is a map depicting the general trend in number of frost-free days throughout Illinois.  Note: there is an entire months difference between the most</a:t>
            </a:r>
            <a:r>
              <a:rPr lang="en-US" baseline="0" dirty="0" smtClean="0"/>
              <a:t> northern portion of the state compared to the most southern.</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16</a:t>
            </a:fld>
            <a:endParaRPr lang="en-US"/>
          </a:p>
        </p:txBody>
      </p:sp>
    </p:spTree>
    <p:extLst>
      <p:ext uri="{BB962C8B-B14F-4D97-AF65-F5344CB8AC3E}">
        <p14:creationId xmlns:p14="http://schemas.microsoft.com/office/powerpoint/2010/main" val="145044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already discussed determinate versus indeterminate growth habit of tomato,</a:t>
            </a:r>
            <a:r>
              <a:rPr lang="en-US" baseline="0" dirty="0" smtClean="0"/>
              <a:t> but there are a number of other crops that have differences in growth habit.  Pumpkins come in a number of growth habits, ranging from the more compact bush types to the ground-eating vining types.  If you are limited in space, the bush-type may be more suitable to your needs.  Beans and peas are similar in that there are free-standing bush types and climbing types available.  The climbing types require some form of trellis and usually require more space. </a:t>
            </a:r>
          </a:p>
          <a:p>
            <a:endParaRPr lang="en-US" baseline="0" dirty="0" smtClean="0"/>
          </a:p>
          <a:p>
            <a:r>
              <a:rPr lang="en-US" baseline="0" dirty="0" smtClean="0"/>
              <a:t>Tomatoes are a good example for differences in fruit size. The bite size tomatoes, which include the currant, grape and cherry tomatoes can be extremely time consuming to harvest if you aren’t harvesting them in clusters.  Once you get beyond bite size, tomato cultivars are available in every size class up to the beefsteaks which can weigh as much as 2 pounds per fruit. Most markets vary in the size of tomatoes clientele want—some can sell small tomatoes and some can’t give them away.  The same can be said for beefsteaks.  It is important to not invest significant inputs into one cultivar unless you are certain it is marketable. </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17</a:t>
            </a:fld>
            <a:endParaRPr lang="en-US"/>
          </a:p>
        </p:txBody>
      </p:sp>
    </p:spTree>
    <p:extLst>
      <p:ext uri="{BB962C8B-B14F-4D97-AF65-F5344CB8AC3E}">
        <p14:creationId xmlns:p14="http://schemas.microsoft.com/office/powerpoint/2010/main" val="2603869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Regardless of whether you</a:t>
            </a:r>
            <a:r>
              <a:rPr lang="en-US" baseline="0" dirty="0" smtClean="0"/>
              <a:t> are growing in the field, a tunnel or a greenhouse, keep in mind your space limitations.  Plants have a three dimensional space requirement; that if crowded by another plant or structure can greatly limit that plant’s quality and yield potential.  Selecting the best cultivar for your space is the first step, but understand that there are more advanced techniques available to control plant size, like dwarfing rootstock, pruning and trellising to mention a few.</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18</a:t>
            </a:fld>
            <a:endParaRPr lang="en-US"/>
          </a:p>
        </p:txBody>
      </p:sp>
    </p:spTree>
    <p:extLst>
      <p:ext uri="{BB962C8B-B14F-4D97-AF65-F5344CB8AC3E}">
        <p14:creationId xmlns:p14="http://schemas.microsoft.com/office/powerpoint/2010/main" val="2437515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Variety trial reports are a good way to become aware of early production reports on newly released or coming soon cultivars, but even better is to take that information and trial promising cultivars in your specific production system and growing conditions.  With a little search on the web, a number of variety trial reports can be found for fruits and vegetables alike.  Shown here is the link to the Midwest Vegetable Variety Trial Reports</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19</a:t>
            </a:fld>
            <a:endParaRPr lang="en-US"/>
          </a:p>
        </p:txBody>
      </p:sp>
    </p:spTree>
    <p:extLst>
      <p:ext uri="{BB962C8B-B14F-4D97-AF65-F5344CB8AC3E}">
        <p14:creationId xmlns:p14="http://schemas.microsoft.com/office/powerpoint/2010/main" val="1066256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to Evaluating</a:t>
            </a:r>
            <a:r>
              <a:rPr lang="en-US" baseline="0" dirty="0" smtClean="0"/>
              <a:t> and Selecting Cultivars</a:t>
            </a:r>
            <a:r>
              <a:rPr lang="en-US" dirty="0" smtClean="0"/>
              <a:t>.  This is an introductory learning module focusing on the basic</a:t>
            </a:r>
            <a:r>
              <a:rPr lang="en-US" baseline="0" dirty="0" smtClean="0"/>
              <a:t> considerations for selecting cultivars to grow</a:t>
            </a:r>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a:t>
            </a:fld>
            <a:endParaRPr lang="en-US"/>
          </a:p>
        </p:txBody>
      </p:sp>
    </p:spTree>
    <p:extLst>
      <p:ext uri="{BB962C8B-B14F-4D97-AF65-F5344CB8AC3E}">
        <p14:creationId xmlns:p14="http://schemas.microsoft.com/office/powerpoint/2010/main" val="552802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Cultivars can vary greatly in their maturity dates.  With</a:t>
            </a:r>
            <a:r>
              <a:rPr lang="en-US" baseline="0" dirty="0" smtClean="0"/>
              <a:t> many crops, cultivar selection across multiple maturity dates can be utilized for succession planting and harvest.  Instead  of making several successive plantings with the same cultivar, one plant date can be done with a range of maturity dates.  For example, if there is sufficient market demand, there are enough fall apple cultivars to require harvest from late August to late November.  A note of caution…days to harvest are usually based on where variety trials were conducted and may not necessarily come into harvest in the same number of days locally, especially if there is a zonal difference or unusual weather conditions.  </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20</a:t>
            </a:fld>
            <a:endParaRPr lang="en-US"/>
          </a:p>
        </p:txBody>
      </p:sp>
    </p:spTree>
    <p:extLst>
      <p:ext uri="{BB962C8B-B14F-4D97-AF65-F5344CB8AC3E}">
        <p14:creationId xmlns:p14="http://schemas.microsoft.com/office/powerpoint/2010/main" val="1101011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Pictured here is one</a:t>
            </a:r>
            <a:r>
              <a:rPr lang="en-US" baseline="0" dirty="0" smtClean="0"/>
              <a:t> of many harvest maturity charts available on the web for apples, brambles, grapes, and stone fruits.  By way of example on how harvest date can vary depending on where the date was collected, this data was for South Carolina and it shows ‘Jonagold’ apple ripening on or around the second week of September.  If you were to look at the approximate harvest dates for south central Pennsylvania, a chart provided by Adams County Nursery, you would see Jonagold in harvest the first week of October—that’s a three week difference.  The take home is to adjust accordingly for other locations and trial locally for more specific harvest dates.  Continue to track harvest dates to better pinpoint sales availability.</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21</a:t>
            </a:fld>
            <a:endParaRPr lang="en-US"/>
          </a:p>
        </p:txBody>
      </p:sp>
    </p:spTree>
    <p:extLst>
      <p:ext uri="{BB962C8B-B14F-4D97-AF65-F5344CB8AC3E}">
        <p14:creationId xmlns:p14="http://schemas.microsoft.com/office/powerpoint/2010/main" val="1854196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link to</a:t>
            </a:r>
            <a:r>
              <a:rPr lang="en-US" baseline="0" dirty="0" smtClean="0"/>
              <a:t> Adams County Nursery which was referenced in the previous slide.  Adams County Nursery is just one of many reliable growers of fruit trees for Midwest growers.</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22</a:t>
            </a:fld>
            <a:endParaRPr lang="en-US"/>
          </a:p>
        </p:txBody>
      </p:sp>
    </p:spTree>
    <p:extLst>
      <p:ext uri="{BB962C8B-B14F-4D97-AF65-F5344CB8AC3E}">
        <p14:creationId xmlns:p14="http://schemas.microsoft.com/office/powerpoint/2010/main" val="1170450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Succession planting has somewhat been mentioned in previous slides but the concept is important enough to further emphasize.  The concept of succession planting is to plant</a:t>
            </a:r>
            <a:r>
              <a:rPr lang="en-US" baseline="0" dirty="0" smtClean="0"/>
              <a:t> in a manner that the crop trickles in as needed rather than all at once.  Planting in this manner reduces the need for post harvest storage because the crop is harvested as needed if planted correctly.  There are two ways to succession plant—over time or over maturity date of cultivars.  Sweet corn is a good example of a crop that can be succession planted both ways.  Let’s say your clientele has shown a decided preference for ‘Providence’ sweet corn.  You can supply ‘Providence’ sweet corn throughout the season by planting blocks periodically over the growing season.  Let’s say you clientele just likes bicolor, but not necessarily ‘Providence.’  Another method then is to plant multiple bicolor cultivars with different maturity dates so as each cultivar matures, you have sweet corn to harvest.   For perennial fruit crops, it is standard to plant a number of cultivars with varying maturity dates to extend the harvest season.</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23</a:t>
            </a:fld>
            <a:endParaRPr lang="en-US"/>
          </a:p>
        </p:txBody>
      </p:sp>
    </p:spTree>
    <p:extLst>
      <p:ext uri="{BB962C8B-B14F-4D97-AF65-F5344CB8AC3E}">
        <p14:creationId xmlns:p14="http://schemas.microsoft.com/office/powerpoint/2010/main" val="255611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Presented here is a link to the one of the many fact</a:t>
            </a:r>
            <a:r>
              <a:rPr lang="en-US" baseline="0" dirty="0" smtClean="0"/>
              <a:t> sheets provided by Appropriate Technology Transfer For Rural Areas, also known as ATTRA. ATTRA is a sustainable agriculture information center that provides technical assistance to farmers, market gardeners and extension agents on farming topics by providing an on-line resource for sustainable agriculture and organic farming news, publications, events and funding opportunities.</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24</a:t>
            </a:fld>
            <a:endParaRPr lang="en-US"/>
          </a:p>
        </p:txBody>
      </p:sp>
    </p:spTree>
    <p:extLst>
      <p:ext uri="{BB962C8B-B14F-4D97-AF65-F5344CB8AC3E}">
        <p14:creationId xmlns:p14="http://schemas.microsoft.com/office/powerpoint/2010/main" val="532288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pieces should be coming together.  You have been introduced to the concept of cold hardiness and heat zones for determining whether a crop is suitable to your specific growing condition.  You have also been introduced to cultivar specific performance data and harvest maturity data for selecting which specific cultivar is most suited to your specific growing conditions and marketing needs.  Shown here is a fact sheet developed for Missouri vegetable growers on crop spacing, seed needs and some nutritional information.  This is a good example of a fact sheet that contains very useful information to growers outside of the state it was intended for.</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25</a:t>
            </a:fld>
            <a:endParaRPr lang="en-US"/>
          </a:p>
        </p:txBody>
      </p:sp>
    </p:spTree>
    <p:extLst>
      <p:ext uri="{BB962C8B-B14F-4D97-AF65-F5344CB8AC3E}">
        <p14:creationId xmlns:p14="http://schemas.microsoft.com/office/powerpoint/2010/main" val="415267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Provided as a handout in its entirety is the Vegetable Planting Guide,</a:t>
            </a:r>
            <a:r>
              <a:rPr lang="en-US" baseline="0" dirty="0" smtClean="0"/>
              <a:t> a fact sheet providing information pertinent to  planting each crop properly at the right time.</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26</a:t>
            </a:fld>
            <a:endParaRPr lang="en-US"/>
          </a:p>
        </p:txBody>
      </p:sp>
    </p:spTree>
    <p:extLst>
      <p:ext uri="{BB962C8B-B14F-4D97-AF65-F5344CB8AC3E}">
        <p14:creationId xmlns:p14="http://schemas.microsoft.com/office/powerpoint/2010/main" val="1723967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aseline="0" dirty="0" smtClean="0"/>
              <a:t>Color may bring the customer in, but taste and quality bring them back.  </a:t>
            </a:r>
            <a:r>
              <a:rPr lang="en-US" dirty="0" smtClean="0"/>
              <a:t>Most fruit</a:t>
            </a:r>
            <a:r>
              <a:rPr lang="en-US" baseline="0" dirty="0" smtClean="0"/>
              <a:t> and vegetable crops come in a rainbow of colors; a trait that can be utilized to create an attractive and inviting market display.  Maintain an active on-farm trialing program to provide customers with the best tasting and highest quality, but don’t forget to mix it up with color if your market has shown demand for color choices.</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27</a:t>
            </a:fld>
            <a:endParaRPr lang="en-US"/>
          </a:p>
        </p:txBody>
      </p:sp>
    </p:spTree>
    <p:extLst>
      <p:ext uri="{BB962C8B-B14F-4D97-AF65-F5344CB8AC3E}">
        <p14:creationId xmlns:p14="http://schemas.microsoft.com/office/powerpoint/2010/main" val="2564239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 in the nutritional value of fruits and vegetables has been increasing, in part because of recent findings on the high level of obesity and other diet-related health problems in children and in part because of increased federal</a:t>
            </a:r>
          </a:p>
          <a:p>
            <a:r>
              <a:rPr lang="en-US" dirty="0" smtClean="0"/>
              <a:t>support of programs funding consumption of fresh and processed fruit and vegetable products.  Seed</a:t>
            </a:r>
            <a:r>
              <a:rPr lang="en-US" baseline="0" dirty="0" smtClean="0"/>
              <a:t> companies and nurseries have many offerings with elevated nutritional levels, like lycopene-rich tomatoes to lower stroke risk.</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28</a:t>
            </a:fld>
            <a:endParaRPr lang="en-US"/>
          </a:p>
        </p:txBody>
      </p:sp>
    </p:spTree>
    <p:extLst>
      <p:ext uri="{BB962C8B-B14F-4D97-AF65-F5344CB8AC3E}">
        <p14:creationId xmlns:p14="http://schemas.microsoft.com/office/powerpoint/2010/main" val="2796286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Growing cultivars</a:t>
            </a:r>
            <a:r>
              <a:rPr lang="en-US" baseline="0" dirty="0" smtClean="0"/>
              <a:t> with disease and insect resistance can reduce pesticide inputs and reduce risk of crop loss.  The majority of pest resistant cultivars have been developed through traditional breeding programs and are accepted in all markets.  Genetically modified organisms, as already mentioned, are not acceptable for certified organic production nor are they accepted in all markets.  If your market accepts GMOs, cultivars are available in sweet corn and summer squash.</a:t>
            </a:r>
          </a:p>
          <a:p>
            <a:endParaRPr lang="en-US" baseline="0" dirty="0" smtClean="0"/>
          </a:p>
          <a:p>
            <a:r>
              <a:rPr lang="en-US" baseline="0" dirty="0" smtClean="0"/>
              <a:t>As an additional note, seed treatments are another option to protect crops.  Seed treatments can provide both insect and disease protection.  Conventional seed treatments are not permitted in certified organic production.</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29</a:t>
            </a:fld>
            <a:endParaRPr lang="en-US"/>
          </a:p>
        </p:txBody>
      </p:sp>
    </p:spTree>
    <p:extLst>
      <p:ext uri="{BB962C8B-B14F-4D97-AF65-F5344CB8AC3E}">
        <p14:creationId xmlns:p14="http://schemas.microsoft.com/office/powerpoint/2010/main" val="626266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Selection of crops and specific varieties (or cultivars) that match site, production system, and markets is one of the most important decisions a commercial fruit and vegetable grower must make. In this module,</a:t>
            </a:r>
            <a:r>
              <a:rPr lang="en-US" baseline="0" dirty="0" smtClean="0"/>
              <a:t> you will learn how to suit your growing conditions and market potential to the appropriate cultivar selection.  Also discussed will be resources for additional information on cultivars and how to conduct your own cultivar evaluation.</a:t>
            </a:r>
            <a:endParaRPr lang="en-US" dirty="0"/>
          </a:p>
        </p:txBody>
      </p:sp>
      <p:sp>
        <p:nvSpPr>
          <p:cNvPr id="4" name="Slide Image Placeholder 3"/>
          <p:cNvSpPr>
            <a:spLocks noGrp="1" noRot="1" noChangeAspect="1"/>
          </p:cNvSpPr>
          <p:nvPr>
            <p:ph type="sldImg"/>
          </p:nvPr>
        </p:nvSpPr>
        <p:spPr/>
      </p:sp>
    </p:spTree>
    <p:extLst>
      <p:ext uri="{BB962C8B-B14F-4D97-AF65-F5344CB8AC3E}">
        <p14:creationId xmlns:p14="http://schemas.microsoft.com/office/powerpoint/2010/main" val="27011921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selection criteria for a specific cultivar is its post-harvest quality—meaning how long can it be in storage or on the sales floor before becoming unsaleable.  Another is how well it stands up to shipping.  Thin-skinned or delicate cultivars have short shelf lives and do not ship well.  One example already mentioned is ‘Cherokee Purple” tomato.  “Cherokee Purple” is very thinned skinned and is difficult to harvest without bruising and is often harvested with gloves.  It has a shorter shelf life than other tomatoes and does not ship well.  Why grow it then?  It has excellent flavor and if there is market demand, can fetch a premium price.  Yellow raspberries are similar, but certain restaurants will pay a premium for the scarce yellow raspberry.</a:t>
            </a:r>
          </a:p>
          <a:p>
            <a:endParaRPr lang="en-US" baseline="0" dirty="0" smtClean="0"/>
          </a:p>
          <a:p>
            <a:r>
              <a:rPr lang="en-US" baseline="0" dirty="0" smtClean="0"/>
              <a:t>Good shippers tend to have more durable exteriors and maintain their quality in storage.  Shrunken2 cultivars of sweet corn are a good example.  Their kernels tend to be tougher and they stay sweet for a long time.</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30</a:t>
            </a:fld>
            <a:endParaRPr lang="en-US"/>
          </a:p>
        </p:txBody>
      </p:sp>
    </p:spTree>
    <p:extLst>
      <p:ext uri="{BB962C8B-B14F-4D97-AF65-F5344CB8AC3E}">
        <p14:creationId xmlns:p14="http://schemas.microsoft.com/office/powerpoint/2010/main" val="345141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Capturing a niche market means providing a specific product for a specific aspect of the market. The market niche defines the product features aimed at satisfying specific market needs, as well as the price range, production quality and the demographics that is intended to impact.  An example of a niche would be supplying ghost peppers to the hot-pepper market, or supplying baby greens to the restaurant market,</a:t>
            </a:r>
            <a:r>
              <a:rPr lang="en-US" baseline="0" dirty="0" smtClean="0"/>
              <a:t> or supplying fresh produce to local clientele.</a:t>
            </a:r>
            <a:endParaRPr lang="en-US" dirty="0" smtClean="0"/>
          </a:p>
          <a:p>
            <a:pPr defTabSz="931774"/>
            <a:endParaRPr lang="en-US" dirty="0" smtClean="0"/>
          </a:p>
          <a:p>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31</a:t>
            </a:fld>
            <a:endParaRPr lang="en-US"/>
          </a:p>
        </p:txBody>
      </p:sp>
    </p:spTree>
    <p:extLst>
      <p:ext uri="{BB962C8B-B14F-4D97-AF65-F5344CB8AC3E}">
        <p14:creationId xmlns:p14="http://schemas.microsoft.com/office/powerpoint/2010/main" val="6236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Maintaining budgets for each crop helps to allocate land, labor, and capital to the most appropriate use</a:t>
            </a:r>
            <a:r>
              <a:rPr lang="en-US" baseline="0" dirty="0" smtClean="0"/>
              <a:t> but they also provides information to the grower on whether a selected crop or cultivar is performing as expected.   There are a number of enterprise budgets available on the web for a variety of crops.</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32</a:t>
            </a:fld>
            <a:endParaRPr lang="en-US"/>
          </a:p>
        </p:txBody>
      </p:sp>
    </p:spTree>
    <p:extLst>
      <p:ext uri="{BB962C8B-B14F-4D97-AF65-F5344CB8AC3E}">
        <p14:creationId xmlns:p14="http://schemas.microsoft.com/office/powerpoint/2010/main" val="2341765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general, for organic crop production, the producer must use organically grown seeds, annual seedlings, and planting stock unless a cultivar is not commercially available.  Regardless of availability organically produced seed must be used for the production of edible sprouts; </a:t>
            </a:r>
          </a:p>
          <a:p>
            <a:endParaRPr lang="en-US" dirty="0" smtClean="0"/>
          </a:p>
          <a:p>
            <a:r>
              <a:rPr lang="en-US" dirty="0" smtClean="0"/>
              <a:t>Non-organically produced planting stock to be used to produce a perennial crop may be sold, labeled, or represented as organically produced only after the planting stock has been maintained under a system of organic management for a period of no less than 1 year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33</a:t>
            </a:fld>
            <a:endParaRPr lang="en-US"/>
          </a:p>
        </p:txBody>
      </p:sp>
    </p:spTree>
    <p:extLst>
      <p:ext uri="{BB962C8B-B14F-4D97-AF65-F5344CB8AC3E}">
        <p14:creationId xmlns:p14="http://schemas.microsoft.com/office/powerpoint/2010/main" val="6257549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Educate yourself.</a:t>
            </a:r>
            <a:r>
              <a:rPr lang="en-US" baseline="0" dirty="0" smtClean="0"/>
              <a:t>  There are a number of sources for information about planting stock.  Commercial catalogs are an excellent source of information, and research reports can provide unbiased information to support catalog claims.  Make a point of attending programs for commercial growers; this is another excellent opportunity to interact with other growers and sales representatives.  Visit other markets to see what other growers are producing and how crops are priced and displayed.  Don’t discount your own experience and production records in making cultivar selections. </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34</a:t>
            </a:fld>
            <a:endParaRPr lang="en-US"/>
          </a:p>
        </p:txBody>
      </p:sp>
    </p:spTree>
    <p:extLst>
      <p:ext uri="{BB962C8B-B14F-4D97-AF65-F5344CB8AC3E}">
        <p14:creationId xmlns:p14="http://schemas.microsoft.com/office/powerpoint/2010/main" val="2496896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already mentioned, commercial catalogs are a</a:t>
            </a:r>
            <a:r>
              <a:rPr lang="en-US" baseline="0" dirty="0" smtClean="0"/>
              <a:t> very good source of cultivar specific information.  Many of the larger suppliers employ sales representative who will work with you of plant material selection.  Most have a web presence to make contact with a representative.</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35</a:t>
            </a:fld>
            <a:endParaRPr lang="en-US"/>
          </a:p>
        </p:txBody>
      </p:sp>
    </p:spTree>
    <p:extLst>
      <p:ext uri="{BB962C8B-B14F-4D97-AF65-F5344CB8AC3E}">
        <p14:creationId xmlns:p14="http://schemas.microsoft.com/office/powerpoint/2010/main" val="1362239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Midwest Variety Trial Report was created by Extension and University research station from across the Midwest.  The report comes out annually, showing results from the most recent vegetable cultivar trials.</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36</a:t>
            </a:fld>
            <a:endParaRPr lang="en-US"/>
          </a:p>
        </p:txBody>
      </p:sp>
    </p:spTree>
    <p:extLst>
      <p:ext uri="{BB962C8B-B14F-4D97-AF65-F5344CB8AC3E}">
        <p14:creationId xmlns:p14="http://schemas.microsoft.com/office/powerpoint/2010/main" val="2220429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Midwest Vegetable Production Guide</a:t>
            </a:r>
            <a:r>
              <a:rPr lang="en-US" baseline="0" dirty="0" smtClean="0"/>
              <a:t> primarily provides pesticide recommendations, but also includes a limited cultivar recommendation for each vegetable crop and basic production information.  The guide is updated annual is </a:t>
            </a:r>
            <a:r>
              <a:rPr lang="en-US" baseline="0" dirty="0" err="1" smtClean="0"/>
              <a:t>availlable</a:t>
            </a:r>
            <a:r>
              <a:rPr lang="en-US" baseline="0" dirty="0" smtClean="0"/>
              <a:t> as a hard copy from your local Extension office or it may be viewed online at the address given here.</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37</a:t>
            </a:fld>
            <a:endParaRPr lang="en-US"/>
          </a:p>
        </p:txBody>
      </p:sp>
    </p:spTree>
    <p:extLst>
      <p:ext uri="{BB962C8B-B14F-4D97-AF65-F5344CB8AC3E}">
        <p14:creationId xmlns:p14="http://schemas.microsoft.com/office/powerpoint/2010/main" val="27393958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 in the “Basic Fruit Production” module, cultivar</a:t>
            </a:r>
            <a:r>
              <a:rPr lang="en-US" baseline="0" dirty="0" smtClean="0"/>
              <a:t> and rootstock selection is just as important in fruit crops as it is in vegetable crops.  Cultivars and rootstocks differ in their cold hardiness, tolerance to heat, wet soils and pests.  The nursery sales representative is an excellent source of information when choosing rootstocks or cultivars.</a:t>
            </a:r>
          </a:p>
          <a:p>
            <a:endParaRPr lang="en-US" baseline="0" dirty="0" smtClean="0"/>
          </a:p>
          <a:p>
            <a:r>
              <a:rPr lang="en-US" baseline="0" dirty="0" smtClean="0"/>
              <a:t>Cultivars vary greatly in harvest date.  Careful selection of cultivars results in a successful succession harvest, with no gaps or over-abundance of crop.</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38</a:t>
            </a:fld>
            <a:endParaRPr lang="en-US"/>
          </a:p>
        </p:txBody>
      </p:sp>
    </p:spTree>
    <p:extLst>
      <p:ext uri="{BB962C8B-B14F-4D97-AF65-F5344CB8AC3E}">
        <p14:creationId xmlns:p14="http://schemas.microsoft.com/office/powerpoint/2010/main" val="1653503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web, abundant information is available on rootstocks, but keep in mind that nurseries don’t grow</a:t>
            </a:r>
            <a:r>
              <a:rPr lang="en-US" baseline="0" dirty="0" smtClean="0"/>
              <a:t> all of them.  You have been told that you can’t grow everything…well, nurseries follow the same rule.  Do your research, then compare that information with what the nursery has available.  You may not be able to get what you want immediately…a 1-2 year wait is quite common with fruit tree orders…so plan ahead.</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39</a:t>
            </a:fld>
            <a:endParaRPr lang="en-US"/>
          </a:p>
        </p:txBody>
      </p:sp>
    </p:spTree>
    <p:extLst>
      <p:ext uri="{BB962C8B-B14F-4D97-AF65-F5344CB8AC3E}">
        <p14:creationId xmlns:p14="http://schemas.microsoft.com/office/powerpoint/2010/main" val="1122057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Every farmer has to decide what to produce, and t</a:t>
            </a:r>
            <a:r>
              <a:rPr lang="en-US" baseline="0" dirty="0" smtClean="0"/>
              <a:t>wo fundamental rules for long-term survival are selling quality, and finding your niche.  </a:t>
            </a:r>
            <a:r>
              <a:rPr lang="en-US" dirty="0" smtClean="0"/>
              <a:t>Before you plant anything, you</a:t>
            </a:r>
            <a:r>
              <a:rPr lang="en-US" baseline="0" dirty="0" smtClean="0"/>
              <a:t> should research your potential market.   It is important to understand what crops are already being produced, in what quantity and how they are being marketed in your area--and how your enterprise will affect and hopefully enhance that market.  Remember, you do not need to grow everything you sell—but what you grow has to sell and be profitable.  With the right products, customers and skills, success can be found in locating niche markets and developing new products to satisfy them.</a:t>
            </a:r>
          </a:p>
          <a:p>
            <a:pPr defTabSz="931774"/>
            <a:endParaRPr lang="en-US" baseline="0" dirty="0" smtClean="0"/>
          </a:p>
        </p:txBody>
      </p:sp>
      <p:sp>
        <p:nvSpPr>
          <p:cNvPr id="4" name="Slide Number Placeholder 3"/>
          <p:cNvSpPr>
            <a:spLocks noGrp="1"/>
          </p:cNvSpPr>
          <p:nvPr>
            <p:ph type="sldNum" sz="quarter" idx="10"/>
          </p:nvPr>
        </p:nvSpPr>
        <p:spPr/>
        <p:txBody>
          <a:bodyPr/>
          <a:lstStyle/>
          <a:p>
            <a:fld id="{2881A5CF-2AE6-4F16-A30C-9D731D958633}" type="slidenum">
              <a:rPr lang="en-US" smtClean="0"/>
              <a:t>4</a:t>
            </a:fld>
            <a:endParaRPr lang="en-US"/>
          </a:p>
        </p:txBody>
      </p:sp>
    </p:spTree>
    <p:extLst>
      <p:ext uri="{BB962C8B-B14F-4D97-AF65-F5344CB8AC3E}">
        <p14:creationId xmlns:p14="http://schemas.microsoft.com/office/powerpoint/2010/main" val="27992086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few slides are crop specific and demonstrate the choices that need to be made before you even start selecting cultivars. </a:t>
            </a:r>
            <a:r>
              <a:rPr lang="en-US" baseline="0" dirty="0" smtClean="0"/>
              <a:t> When do you want strawberries?   If you want just one crop per year, then you want to look at production systems for June-bearing types.  If you want more than one crop throughout the year, you will want to look at production systems for ever-bearing strawberries.  There are several production systems suited for field, high tunnel or greenhouse production and each have recommended cultivars.  For example, cultivars recommended for plasticulture production are better suited because they have longer petioles.</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40</a:t>
            </a:fld>
            <a:endParaRPr lang="en-US"/>
          </a:p>
        </p:txBody>
      </p:sp>
    </p:spTree>
    <p:extLst>
      <p:ext uri="{BB962C8B-B14F-4D97-AF65-F5344CB8AC3E}">
        <p14:creationId xmlns:p14="http://schemas.microsoft.com/office/powerpoint/2010/main" val="11959483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aseline="0" dirty="0" smtClean="0"/>
              <a:t>The first sweet corn cultivars were Sugary types, designated as SU.  They have all but fallen out of the market because they loose their sweetness rapidly after harvest.  Today the most common types of sweet corn are the sugary enhanced, shrunken 2 types, and combinations between the two.  Sugary Enhanced types, designated SE, have improved sugar retention, a tender, creamy kernel and excellent flavor. Shrunken types, designated as SH2, are very sweet without loss of sweetness over time and are excellent for shipping. There are also GMO sweet corn cultivars available with the </a:t>
            </a:r>
            <a:r>
              <a:rPr lang="en-US" i="1" baseline="0" dirty="0" err="1" smtClean="0"/>
              <a:t>Bt</a:t>
            </a:r>
            <a:r>
              <a:rPr lang="en-US" baseline="0" dirty="0" smtClean="0"/>
              <a:t> trait for resistance against corn earworm and armyworm.  There are cultivars available carrying the trait for herbicide resistance as well.  </a:t>
            </a:r>
          </a:p>
          <a:p>
            <a:pPr defTabSz="931774"/>
            <a:endParaRPr lang="en-US" baseline="0" dirty="0" smtClean="0"/>
          </a:p>
          <a:p>
            <a:pPr defTabSz="931774"/>
            <a:r>
              <a:rPr lang="en-US" baseline="0" dirty="0" smtClean="0"/>
              <a:t>There are a few rules specific to sweet corn when planting multiple cultivars.  All sweet corn must be isolated from other types of corn to some degree or they loose their desired flavor characteristics and instead taste starchy.  White cultivars will develop yellow kernel if pollinated by a yellow type.  To avoid these pollination errors, separate by a distance of at least 100 feet or planting date of at least 10 days.</a:t>
            </a:r>
          </a:p>
          <a:p>
            <a:pPr defTabSz="931774"/>
            <a:endParaRPr lang="en-US" dirty="0" smtClean="0"/>
          </a:p>
          <a:p>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41</a:t>
            </a:fld>
            <a:endParaRPr lang="en-US"/>
          </a:p>
        </p:txBody>
      </p:sp>
    </p:spTree>
    <p:extLst>
      <p:ext uri="{BB962C8B-B14F-4D97-AF65-F5344CB8AC3E}">
        <p14:creationId xmlns:p14="http://schemas.microsoft.com/office/powerpoint/2010/main" val="1498476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Tomato</a:t>
            </a:r>
            <a:r>
              <a:rPr lang="en-US" baseline="0" dirty="0" smtClean="0"/>
              <a:t> has been used as an example a few times, so you already know that there is a huge number of cultivars available to choose from.  The newer hybrids have been bred with resistance to Fusarium Wilt and Verticillium Wilt, but many of the heirloom cultivars are susceptible to these soil borne diseases.  For heirlooms, grafting to a resistant rootstock would be recommended if either disease is an issue.  </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42</a:t>
            </a:fld>
            <a:endParaRPr lang="en-US"/>
          </a:p>
        </p:txBody>
      </p:sp>
    </p:spTree>
    <p:extLst>
      <p:ext uri="{BB962C8B-B14F-4D97-AF65-F5344CB8AC3E}">
        <p14:creationId xmlns:p14="http://schemas.microsoft.com/office/powerpoint/2010/main" val="510601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 before, make a practice of maintaining an active cultivar trialing program on your farm.  Variety trail reports tell you how the cultivar performed at the research location, not</a:t>
            </a:r>
            <a:r>
              <a:rPr lang="en-US" baseline="0" dirty="0" smtClean="0"/>
              <a:t> your farm.  This also allows you to produce a small amount to test on your market for customer acceptance.  Trials should be planted and maintained just as the main production area, so they are treated equal.  In a trial, you should maintain records on stand count, date harvest started, marketable yield, percent culls, and any problematic pest issues.  Once harvested, take note of clientele acceptance in terms of total sales.  If the customer won’t buy the product, there is no point in utilizing resources to grow it.</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43</a:t>
            </a:fld>
            <a:endParaRPr lang="en-US"/>
          </a:p>
        </p:txBody>
      </p:sp>
    </p:spTree>
    <p:extLst>
      <p:ext uri="{BB962C8B-B14F-4D97-AF65-F5344CB8AC3E}">
        <p14:creationId xmlns:p14="http://schemas.microsoft.com/office/powerpoint/2010/main" val="17332814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selecting cultivars, keep in mind that rotating crop families is a good way to reduce pest occurrences.  Crop families refers to relatives within the same plant family.  For example, within the Solanaceous or</a:t>
            </a:r>
            <a:r>
              <a:rPr lang="en-US" baseline="0" dirty="0" smtClean="0"/>
              <a:t> tomato family, tomato, pepper, potato, tobacco, husk tomatoes and eggplant are all closely related and share similar pest issues.  In a proper rotation, a member of the same family would never follow another member in the rotation.  A crop from a different family should follow in the rotation—say the onion family or the cole crop family. Crop rotation is usually associated with annual crops, but rotation is employed in perennial crops as well, the rotation just doesn’t happen as often.  Because of replant issues, apple don’t usually follow apple and peaches don’t usually follow peaches.</a:t>
            </a:r>
          </a:p>
          <a:p>
            <a:endParaRPr lang="en-US" baseline="0" dirty="0" smtClean="0"/>
          </a:p>
          <a:p>
            <a:r>
              <a:rPr lang="en-US" baseline="0" dirty="0" smtClean="0"/>
              <a:t>Some crops are better started as transplants.  Commonly transplanted are members of the tomato family, cole crops and many vine crops.  Keep in mind production space and time needed for transplant prior to field planting.</a:t>
            </a:r>
          </a:p>
          <a:p>
            <a:endParaRPr lang="en-US" baseline="0" dirty="0" smtClean="0"/>
          </a:p>
          <a:p>
            <a:r>
              <a:rPr lang="en-US" baseline="0" dirty="0" smtClean="0"/>
              <a:t>Soil types are more suited to some crops than others.  For example, carrots are not suited to heavy clay soils.  The carrots will grow, but the roots tend to fork and become knobby in heavy soils.  They are better suited to lighter soils.  Brambles in general require uniformly moist soil at all time, so sandy soils are more risky without an installed irrigation system.  </a:t>
            </a:r>
            <a:r>
              <a:rPr lang="en-US" baseline="0" dirty="0" err="1" smtClean="0"/>
              <a:t>Roostocks</a:t>
            </a:r>
            <a:r>
              <a:rPr lang="en-US" baseline="0" dirty="0" smtClean="0"/>
              <a:t> for tree fruit have varying susceptibility to soil borne diseases, so care should be taken when selecting rootstock for heavy clay soil.  Full dwarf apple rootstock have a very limited root system, and like brambles are not as suited to light soils unless irrigation is installed.</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44</a:t>
            </a:fld>
            <a:endParaRPr lang="en-US"/>
          </a:p>
        </p:txBody>
      </p:sp>
    </p:spTree>
    <p:extLst>
      <p:ext uri="{BB962C8B-B14F-4D97-AF65-F5344CB8AC3E}">
        <p14:creationId xmlns:p14="http://schemas.microsoft.com/office/powerpoint/2010/main" val="14801316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seed and</a:t>
            </a:r>
            <a:r>
              <a:rPr lang="en-US" baseline="0" dirty="0" smtClean="0"/>
              <a:t> nursery stock suppliers maintain a web presence, where you can order a catalog or place an order.  Another good way to make contact with suppliers is to attend specialty crop program trade shows, which are all held throughout December through February.</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45</a:t>
            </a:fld>
            <a:endParaRPr lang="en-US"/>
          </a:p>
        </p:txBody>
      </p:sp>
    </p:spTree>
    <p:extLst>
      <p:ext uri="{BB962C8B-B14F-4D97-AF65-F5344CB8AC3E}">
        <p14:creationId xmlns:p14="http://schemas.microsoft.com/office/powerpoint/2010/main" val="10838854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Listed here are contacts at University of Illinois Extension should you have additional questions related to cultivar selection.</a:t>
            </a:r>
          </a:p>
        </p:txBody>
      </p:sp>
      <p:sp>
        <p:nvSpPr>
          <p:cNvPr id="4" name="Slide Number Placeholder 3"/>
          <p:cNvSpPr>
            <a:spLocks noGrp="1"/>
          </p:cNvSpPr>
          <p:nvPr>
            <p:ph type="sldNum" sz="quarter" idx="10"/>
          </p:nvPr>
        </p:nvSpPr>
        <p:spPr/>
        <p:txBody>
          <a:bodyPr/>
          <a:lstStyle/>
          <a:p>
            <a:fld id="{EC6EAC7D-5A89-47C2-8ABA-56C9C2DEF7A4}" type="slidenum">
              <a:rPr lang="en-US" smtClean="0"/>
              <a:pPr/>
              <a:t>46</a:t>
            </a:fld>
            <a:endParaRPr lang="en-US"/>
          </a:p>
        </p:txBody>
      </p:sp>
    </p:spTree>
    <p:extLst>
      <p:ext uri="{BB962C8B-B14F-4D97-AF65-F5344CB8AC3E}">
        <p14:creationId xmlns:p14="http://schemas.microsoft.com/office/powerpoint/2010/main" val="7413147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47</a:t>
            </a:fld>
            <a:endParaRPr lang="en-US"/>
          </a:p>
        </p:txBody>
      </p:sp>
    </p:spTree>
    <p:extLst>
      <p:ext uri="{BB962C8B-B14F-4D97-AF65-F5344CB8AC3E}">
        <p14:creationId xmlns:p14="http://schemas.microsoft.com/office/powerpoint/2010/main" val="4019020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some terminology. Variety is a term that today is used interchangeably with cultivar,</a:t>
            </a:r>
            <a:r>
              <a:rPr lang="en-US" baseline="0" dirty="0" smtClean="0"/>
              <a:t> but is not technically correct.  Plant varieties are changes or differences in a plant species that occur in nature, through cross-pollination, mutation and adaptation—not controlled breeding by humans  </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5</a:t>
            </a:fld>
            <a:endParaRPr lang="en-US"/>
          </a:p>
        </p:txBody>
      </p:sp>
    </p:spTree>
    <p:extLst>
      <p:ext uri="{BB962C8B-B14F-4D97-AF65-F5344CB8AC3E}">
        <p14:creationId xmlns:p14="http://schemas.microsoft.com/office/powerpoint/2010/main" val="2317187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Brassica oleracea provides a good example of variety.  The wild plant is a small biennial herb from the coastal Mediterranean region--overwintering as a rosette of leaves before producing a spike of a few yellow flowers at the end of its second summer before dying. Over the last several thousand years, several distinct lineages of Brassica oleracea have</a:t>
            </a:r>
            <a:r>
              <a:rPr lang="en-US" baseline="0" dirty="0" smtClean="0"/>
              <a:t> developed</a:t>
            </a:r>
            <a:r>
              <a:rPr lang="en-US" dirty="0" smtClean="0"/>
              <a:t>, each amplifying different parts of this wild plant to produce several vegetable varieties.</a:t>
            </a:r>
            <a:r>
              <a:rPr lang="en-US" baseline="0" dirty="0" smtClean="0"/>
              <a:t>  For example: </a:t>
            </a:r>
            <a:r>
              <a:rPr lang="en-US" dirty="0" smtClean="0"/>
              <a:t>the leaves of </a:t>
            </a:r>
            <a:r>
              <a:rPr lang="en-US" baseline="0" dirty="0" smtClean="0"/>
              <a:t>k</a:t>
            </a:r>
            <a:r>
              <a:rPr lang="en-US" dirty="0" smtClean="0"/>
              <a:t>ale, collard greens, and Chinese broccoli, the terminal bud in cabbage, the axillary (lateral) buds in Brussels sprouts, the stem in kohlrabi and the flowers in broccoli and cauliflower. These varieties look dramatically different but are nonetheless considered to be the same species.  </a:t>
            </a:r>
          </a:p>
          <a:p>
            <a:pPr defTabSz="931774"/>
            <a:endParaRPr lang="en-US" dirty="0"/>
          </a:p>
          <a:p>
            <a:pPr defTabSz="931774"/>
            <a:r>
              <a:rPr lang="en-US" dirty="0" smtClean="0"/>
              <a:t>As an additional note: </a:t>
            </a:r>
            <a:r>
              <a:rPr lang="en-US" baseline="0" dirty="0" smtClean="0"/>
              <a:t>catalogs will often use the term “group” when referencing a variety name. So instead of a crop grouping that reads </a:t>
            </a:r>
            <a:r>
              <a:rPr lang="en-US" i="1" baseline="0" dirty="0" smtClean="0"/>
              <a:t>Brassica oleracea italica</a:t>
            </a:r>
            <a:r>
              <a:rPr lang="en-US" baseline="0" dirty="0" smtClean="0"/>
              <a:t>, the heading would read “broccoli” or “Italica group.”</a:t>
            </a:r>
          </a:p>
          <a:p>
            <a:pPr defTabSz="931774"/>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2881A5CF-2AE6-4F16-A30C-9D731D958633}" type="slidenum">
              <a:rPr lang="en-US" smtClean="0"/>
              <a:t>6</a:t>
            </a:fld>
            <a:endParaRPr lang="en-US"/>
          </a:p>
        </p:txBody>
      </p:sp>
    </p:spTree>
    <p:extLst>
      <p:ext uri="{BB962C8B-B14F-4D97-AF65-F5344CB8AC3E}">
        <p14:creationId xmlns:p14="http://schemas.microsoft.com/office/powerpoint/2010/main" val="3369450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a:t>
            </a:r>
            <a:r>
              <a:rPr lang="en-US" i="1" dirty="0" smtClean="0"/>
              <a:t>Brassica oleracea</a:t>
            </a:r>
            <a:r>
              <a:rPr lang="en-US" dirty="0" smtClean="0"/>
              <a:t>, </a:t>
            </a:r>
            <a:r>
              <a:rPr lang="en-US" i="1" dirty="0" smtClean="0"/>
              <a:t>Zea mays </a:t>
            </a:r>
            <a:r>
              <a:rPr lang="en-US" dirty="0" smtClean="0"/>
              <a:t>is another plant species with a number of distinct</a:t>
            </a:r>
            <a:r>
              <a:rPr lang="en-US" baseline="0" dirty="0" smtClean="0"/>
              <a:t> varieties.  Rather than amplification of certain plant structures as seen in </a:t>
            </a:r>
            <a:r>
              <a:rPr lang="en-US" i="1" baseline="0" dirty="0" smtClean="0"/>
              <a:t>Brassica oleracea</a:t>
            </a:r>
            <a:r>
              <a:rPr lang="en-US" baseline="0" dirty="0" smtClean="0"/>
              <a:t>, the varieties of </a:t>
            </a:r>
            <a:r>
              <a:rPr lang="en-US" i="1" baseline="0" dirty="0" smtClean="0"/>
              <a:t>Zea mays </a:t>
            </a:r>
            <a:r>
              <a:rPr lang="en-US" baseline="0" dirty="0" smtClean="0"/>
              <a:t>differ mainly in the amount of starch each kernel contains.</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7</a:t>
            </a:fld>
            <a:endParaRPr lang="en-US"/>
          </a:p>
        </p:txBody>
      </p:sp>
    </p:spTree>
    <p:extLst>
      <p:ext uri="{BB962C8B-B14F-4D97-AF65-F5344CB8AC3E}">
        <p14:creationId xmlns:p14="http://schemas.microsoft.com/office/powerpoint/2010/main" val="1949888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term cultivar is a contraction of cultivated variety,</a:t>
            </a:r>
            <a:r>
              <a:rPr lang="en-US" baseline="0" dirty="0" smtClean="0"/>
              <a:t> meaning that humans selected the parents and made controlled crosses.  Cultivar names are not italicized like variety names, but they are capitalized like a proper name.  The are also bracketed with single quotes and follow directly after the species and/or variety name.  Using the sweet corn example on this slide, we already know that sweet corn is a variety of </a:t>
            </a:r>
            <a:r>
              <a:rPr lang="en-US" i="1" baseline="0" dirty="0" smtClean="0"/>
              <a:t>Zea mays</a:t>
            </a:r>
            <a:r>
              <a:rPr lang="en-US" baseline="0" dirty="0" smtClean="0"/>
              <a:t>, designated by the variety name </a:t>
            </a:r>
            <a:r>
              <a:rPr lang="en-US" i="1" u="none" baseline="0" dirty="0" err="1" smtClean="0"/>
              <a:t>rugosa</a:t>
            </a:r>
            <a:r>
              <a:rPr lang="en-US" baseline="0" dirty="0" smtClean="0"/>
              <a:t>.  But it is the cultivar name that follows that differentiates the type of sweet corn.</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8</a:t>
            </a:fld>
            <a:endParaRPr lang="en-US"/>
          </a:p>
        </p:txBody>
      </p:sp>
    </p:spTree>
    <p:extLst>
      <p:ext uri="{BB962C8B-B14F-4D97-AF65-F5344CB8AC3E}">
        <p14:creationId xmlns:p14="http://schemas.microsoft.com/office/powerpoint/2010/main" val="2263042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As</a:t>
            </a:r>
            <a:r>
              <a:rPr lang="en-US" baseline="0" dirty="0" smtClean="0"/>
              <a:t> mentioned in the Basic Fruit Production module, some plants are self-fruitful, and some are self-unfruitful—terms used to describe whether a plant can self-pollinate or whether it needs to be cross pollinated by another species or cultivar for fertilization to occur.  We also need terms to describe how pollination is going to occur. An open-pollinated plant is one in which pollination is carried out by wind, insects, or other naturally occurring agents. </a:t>
            </a:r>
            <a:r>
              <a:rPr lang="en-US" dirty="0" smtClean="0"/>
              <a:t>The seed saved from an open-pollinated cultivar can be grown in subsequent years and will breed true providing that it does not cross-pollinate with another cultivar of the same variety or species.  Catalogues</a:t>
            </a:r>
            <a:r>
              <a:rPr lang="en-US" baseline="0" dirty="0" smtClean="0"/>
              <a:t> designate open pollinated seed with an OP somewhere near the name or in the description.</a:t>
            </a:r>
            <a:r>
              <a:rPr lang="en-US" dirty="0" smtClean="0"/>
              <a:t>  The converse of an open pollinated cultivar</a:t>
            </a:r>
            <a:r>
              <a:rPr lang="en-US" baseline="0" dirty="0" smtClean="0"/>
              <a:t> is a hybrid cultivar, which will be discussed shortly.</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9</a:t>
            </a:fld>
            <a:endParaRPr lang="en-US"/>
          </a:p>
        </p:txBody>
      </p:sp>
    </p:spTree>
    <p:extLst>
      <p:ext uri="{BB962C8B-B14F-4D97-AF65-F5344CB8AC3E}">
        <p14:creationId xmlns:p14="http://schemas.microsoft.com/office/powerpoint/2010/main" val="1341006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68353" y="5109883"/>
            <a:ext cx="1938461" cy="1371600"/>
          </a:xfrm>
          <a:prstGeom prst="rect">
            <a:avLst/>
          </a:prstGeom>
        </p:spPr>
      </p:pic>
      <p:sp>
        <p:nvSpPr>
          <p:cNvPr id="11" name="Date Placeholder 10"/>
          <p:cNvSpPr>
            <a:spLocks noGrp="1"/>
          </p:cNvSpPr>
          <p:nvPr>
            <p:ph type="dt" sz="half" idx="14"/>
          </p:nvPr>
        </p:nvSpPr>
        <p:spPr/>
        <p:txBody>
          <a:bodyPr/>
          <a:lstStyle/>
          <a:p>
            <a:fld id="{4DFD16E4-84F9-41E3-891B-D4C13523C91C}" type="datetimeFigureOut">
              <a:rPr lang="en-US" smtClean="0"/>
              <a:t>4/26/2016</a:t>
            </a:fld>
            <a:endParaRPr lang="en-US"/>
          </a:p>
        </p:txBody>
      </p:sp>
      <p:sp>
        <p:nvSpPr>
          <p:cNvPr id="12" name="Footer Placeholder 11"/>
          <p:cNvSpPr>
            <a:spLocks noGrp="1"/>
          </p:cNvSpPr>
          <p:nvPr>
            <p:ph type="ftr" sz="quarter" idx="15"/>
          </p:nvPr>
        </p:nvSpPr>
        <p:spPr/>
        <p:txBody>
          <a:bodyPr/>
          <a:lstStyle>
            <a:lvl1pPr>
              <a:defRPr b="1">
                <a:solidFill>
                  <a:schemeClr val="accent3">
                    <a:lumMod val="75000"/>
                  </a:schemeClr>
                </a:solidFill>
              </a:defRPr>
            </a:lvl1pPr>
          </a:lstStyle>
          <a:p>
            <a:endParaRPr lang="en-US"/>
          </a:p>
        </p:txBody>
      </p:sp>
      <p:sp>
        <p:nvSpPr>
          <p:cNvPr id="13" name="Slide Number Placeholder 12"/>
          <p:cNvSpPr>
            <a:spLocks noGrp="1"/>
          </p:cNvSpPr>
          <p:nvPr>
            <p:ph type="sldNum" sz="quarter" idx="16"/>
          </p:nvPr>
        </p:nvSpPr>
        <p:spPr/>
        <p:txBody>
          <a:bodyPr/>
          <a:lstStyle/>
          <a:p>
            <a:fld id="{CEA3BC0B-D216-4D42-9CCF-839C0D2980BD}" type="slidenum">
              <a:rPr lang="en-US" smtClean="0"/>
              <a:t>‹#›</a:t>
            </a:fld>
            <a:endParaRPr lang="en-US"/>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FD16E4-84F9-41E3-891B-D4C13523C91C}" type="datetimeFigureOut">
              <a:rPr lang="en-US" smtClean="0"/>
              <a:t>4/26/2016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A3BC0B-D216-4D42-9CCF-839C0D2980BD}" type="slidenum">
              <a:rPr lang="en-US" smtClean="0"/>
              <a:t>‹#›</a:t>
            </a:fld>
            <a:endParaRPr lang="en-US"/>
          </a:p>
        </p:txBody>
      </p:sp>
    </p:spTree>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D16E4-84F9-41E3-891B-D4C13523C91C}" type="datetimeFigureOut">
              <a:rPr lang="en-US" smtClean="0"/>
              <a:t>4/26/2016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A3BC0B-D216-4D42-9CCF-839C0D2980BD}" type="slidenum">
              <a:rPr lang="en-US" smtClean="0"/>
              <a:t>‹#›</a:t>
            </a:fld>
            <a:endParaRPr lang="en-US"/>
          </a:p>
        </p:txBody>
      </p:sp>
    </p:spTree>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4DFD16E4-84F9-41E3-891B-D4C13523C91C}" type="datetimeFigureOut">
              <a:rPr lang="en-US" smtClean="0"/>
              <a:t>4/26/2016</a:t>
            </a:fld>
            <a:endParaRPr lang="en-US"/>
          </a:p>
        </p:txBody>
      </p:sp>
      <p:sp>
        <p:nvSpPr>
          <p:cNvPr id="4" name="Footer Placeholder 4"/>
          <p:cNvSpPr>
            <a:spLocks noGrp="1"/>
          </p:cNvSpPr>
          <p:nvPr>
            <p:ph type="ftr" sz="quarter" idx="11"/>
          </p:nvPr>
        </p:nvSpPr>
        <p:spPr>
          <a:xfrm>
            <a:off x="3352800" y="6356350"/>
            <a:ext cx="2895600" cy="365125"/>
          </a:xfrm>
        </p:spPr>
        <p:txBody>
          <a:bodyPr/>
          <a:lstStyle/>
          <a:p>
            <a:endParaRPr lang="en-US"/>
          </a:p>
        </p:txBody>
      </p:sp>
      <p:sp>
        <p:nvSpPr>
          <p:cNvPr id="5" name="Slide Number Placeholder 5"/>
          <p:cNvSpPr>
            <a:spLocks noGrp="1"/>
          </p:cNvSpPr>
          <p:nvPr>
            <p:ph type="sldNum" sz="quarter" idx="12"/>
          </p:nvPr>
        </p:nvSpPr>
        <p:spPr>
          <a:xfrm>
            <a:off x="6705600" y="6356350"/>
            <a:ext cx="2133600" cy="365125"/>
          </a:xfrm>
        </p:spPr>
        <p:txBody>
          <a:bodyPr/>
          <a:lstStyle/>
          <a:p>
            <a:fld id="{CEA3BC0B-D216-4D42-9CCF-839C0D2980BD}" type="slidenum">
              <a:rPr lang="en-US" smtClean="0"/>
              <a:t>‹#›</a:t>
            </a:fld>
            <a:endParaRPr lang="en-US"/>
          </a:p>
        </p:txBody>
      </p:sp>
    </p:spTree>
  </p:cSld>
  <p:clrMapOvr>
    <a:masterClrMapping/>
  </p:clrMapOvr>
  <p:transition spd="slow">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184C34-ED34-46E2-A259-73E61227A774}"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E02180-5245-4EAC-BDFC-032005FDEC83}"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0"/>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4DFD16E4-84F9-41E3-891B-D4C13523C91C}" type="datetimeFigureOut">
              <a:rPr lang="en-US" smtClean="0"/>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3BC0B-D216-4D42-9CCF-839C0D2980BD}" type="slidenum">
              <a:rPr lang="en-US" smtClean="0"/>
              <a:t>‹#›</a:t>
            </a:fld>
            <a:endParaRPr lang="en-US"/>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FD16E4-84F9-41E3-891B-D4C13523C91C}" type="datetimeFigureOut">
              <a:rPr lang="en-US" smtClean="0"/>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705600" y="6356350"/>
            <a:ext cx="2133600" cy="365125"/>
          </a:xfrm>
        </p:spPr>
        <p:txBody>
          <a:bodyPr/>
          <a:lstStyle/>
          <a:p>
            <a:fld id="{CEA3BC0B-D216-4D42-9CCF-839C0D2980BD}" type="slidenum">
              <a:rPr lang="en-US" smtClean="0"/>
              <a:t>‹#›</a:t>
            </a:fld>
            <a:endParaRPr lang="en-US"/>
          </a:p>
        </p:txBody>
      </p:sp>
    </p:spTree>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FD16E4-84F9-41E3-891B-D4C13523C91C}" type="datetimeFigureOut">
              <a:rPr lang="en-US" smtClean="0"/>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A3BC0B-D216-4D42-9CCF-839C0D2980BD}" type="slidenum">
              <a:rPr lang="en-US" smtClean="0"/>
              <a:t>‹#›</a:t>
            </a:fld>
            <a:endParaRPr lang="en-US"/>
          </a:p>
        </p:txBody>
      </p:sp>
    </p:spTree>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FD16E4-84F9-41E3-891B-D4C13523C91C}" type="datetimeFigureOut">
              <a:rPr lang="en-US" smtClean="0"/>
              <a:t>4/26/2016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A3BC0B-D216-4D42-9CCF-839C0D2980BD}" type="slidenum">
              <a:rPr lang="en-US" smtClean="0"/>
              <a:t>‹#›</a:t>
            </a:fld>
            <a:endParaRPr lang="en-US"/>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FD16E4-84F9-41E3-891B-D4C13523C91C}" type="datetimeFigureOut">
              <a:rPr lang="en-US" smtClean="0"/>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A3BC0B-D216-4D42-9CCF-839C0D2980BD}" type="slidenum">
              <a:rPr lang="en-US" smtClean="0"/>
              <a:t>‹#›</a:t>
            </a:fld>
            <a:endParaRPr lang="en-US"/>
          </a:p>
        </p:txBody>
      </p:sp>
    </p:spTree>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FD16E4-84F9-41E3-891B-D4C13523C91C}" type="datetimeFigureOut">
              <a:rPr lang="en-US" smtClean="0"/>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A3BC0B-D216-4D42-9CCF-839C0D2980BD}" type="slidenum">
              <a:rPr lang="en-US" smtClean="0"/>
              <a:t>‹#›</a:t>
            </a:fld>
            <a:endParaRPr lang="en-US"/>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FD16E4-84F9-41E3-891B-D4C13523C91C}" type="datetimeFigureOut">
              <a:rPr lang="en-US" smtClean="0"/>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3BC0B-D216-4D42-9CCF-839C0D2980BD}" type="slidenum">
              <a:rPr lang="en-US" smtClean="0"/>
              <a:t>‹#›</a:t>
            </a:fld>
            <a:endParaRPr lang="en-US"/>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FD16E4-84F9-41E3-891B-D4C13523C91C}" type="datetimeFigureOut">
              <a:rPr lang="en-US" smtClean="0"/>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3BC0B-D216-4D42-9CCF-839C0D2980BD}" type="slidenum">
              <a:rPr lang="en-US" smtClean="0"/>
              <a:t>‹#›</a:t>
            </a:fld>
            <a:endParaRPr lang="en-US"/>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1600200"/>
            <a:ext cx="80772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FD16E4-84F9-41E3-891B-D4C13523C91C}" type="datetimeFigureOut">
              <a:rPr lang="en-US" smtClean="0"/>
              <a:t>4/26/2016</a:t>
            </a:fld>
            <a:endParaRPr lang="en-US"/>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A3BC0B-D216-4D42-9CCF-839C0D2980BD}" type="slidenum">
              <a:rPr lang="en-US" smtClean="0"/>
              <a:t>‹#›</a:t>
            </a:fld>
            <a:endParaRPr lang="en-US"/>
          </a:p>
        </p:txBody>
      </p:sp>
      <p:pic>
        <p:nvPicPr>
          <p:cNvPr id="8" name="Picture 7"/>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52400" y="-109183"/>
            <a:ext cx="818707" cy="7083189"/>
          </a:xfrm>
          <a:prstGeom prst="rect">
            <a:avLst/>
          </a:prstGeom>
        </p:spPr>
      </p:pic>
      <p:pic>
        <p:nvPicPr>
          <p:cNvPr id="9" name="Picture 8"/>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635622" y="5833887"/>
            <a:ext cx="1259660" cy="891300"/>
          </a:xfrm>
          <a:prstGeom prst="rect">
            <a:avLst/>
          </a:prstGeom>
        </p:spPr>
      </p:pic>
      <p:pic>
        <p:nvPicPr>
          <p:cNvPr id="11" name="Picture 10"/>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629400" y="5833887"/>
            <a:ext cx="826744" cy="933701"/>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Lst>
  <p:transition spd="slow">
    <p:wipe dir="d"/>
  </p:transition>
  <p:timing>
    <p:tnLst>
      <p:par>
        <p:cTn id="1" dur="indefinite" restart="never" nodeType="tmRoot"/>
      </p:par>
    </p:tnLst>
  </p:timing>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0.png"/><Relationship Id="rId4" Type="http://schemas.openxmlformats.org/officeDocument/2006/relationships/audio" Target="../media/media1.m4a"/><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1.png"/><Relationship Id="rId5" Type="http://schemas.openxmlformats.org/officeDocument/2006/relationships/image" Target="../media/image17.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1.png"/><Relationship Id="rId5" Type="http://schemas.openxmlformats.org/officeDocument/2006/relationships/image" Target="../media/image18.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1.png"/><Relationship Id="rId5" Type="http://schemas.openxmlformats.org/officeDocument/2006/relationships/hyperlink" Target="https://ag.purdue.edu/hla/fruitveg/Lists/Midwest%20Vegetable%20Variety%20Trial%20Report%20Bulletins/AllItems.aspx"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5.xml"/><Relationship Id="rId7" Type="http://schemas.openxmlformats.org/officeDocument/2006/relationships/notesSlide" Target="../notesSlides/notesSlid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audio" Target="../media/media2.wav"/><Relationship Id="rId4" Type="http://schemas.microsoft.com/office/2007/relationships/media" Target="../media/media2.wav"/><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slideLayout" Target="../slideLayouts/slideLayout12.xml"/><Relationship Id="rId7" Type="http://schemas.openxmlformats.org/officeDocument/2006/relationships/image" Target="../media/image25.gif"/><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24.gif"/><Relationship Id="rId5" Type="http://schemas.openxmlformats.org/officeDocument/2006/relationships/image" Target="../media/image23.gif"/><Relationship Id="rId10" Type="http://schemas.openxmlformats.org/officeDocument/2006/relationships/image" Target="../media/image11.png"/><Relationship Id="rId4" Type="http://schemas.openxmlformats.org/officeDocument/2006/relationships/notesSlide" Target="../notesSlides/notesSlide21.xml"/><Relationship Id="rId9" Type="http://schemas.openxmlformats.org/officeDocument/2006/relationships/hyperlink" Target="http://www.carolinafarmers.com/perdue/emails/2010/email2010-06-04.html"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hyperlink" Target="http://www.acnursery.com/acn_apple.php" TargetMode="External"/><Relationship Id="rId5" Type="http://schemas.openxmlformats.org/officeDocument/2006/relationships/image" Target="../media/image27.tmp"/><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hyperlink" Target="https://attra.ncat.org/attra-pub/summaries/summary.php?pub=20" TargetMode="External"/><Relationship Id="rId5" Type="http://schemas.openxmlformats.org/officeDocument/2006/relationships/image" Target="../media/image2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3.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hyperlink" Target="http://extension.missouri.edu/explorepdf/agguides/hort/g06201.pdf" TargetMode="External"/><Relationship Id="rId5" Type="http://schemas.openxmlformats.org/officeDocument/2006/relationships/image" Target="../media/image3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13.png"/><Relationship Id="rId5" Type="http://schemas.openxmlformats.org/officeDocument/2006/relationships/image" Target="../media/image3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1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1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1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1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1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13.png"/><Relationship Id="rId5" Type="http://schemas.openxmlformats.org/officeDocument/2006/relationships/hyperlink" Target="http://www.ams.usda.gov/AMSv1.0/NOPNationalOrganicProgramHome" TargetMode="Externa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3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1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13.png"/><Relationship Id="rId5" Type="http://schemas.openxmlformats.org/officeDocument/2006/relationships/hyperlink" Target="https://ag.purdue.edu/hla/fruitveg/Pages/MVVTRB.aspx" TargetMode="Externa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hyperlink" Target="http://www.btny.purdue.edu/pubs/id/id-56/ID-56.pdf" TargetMode="External"/><Relationship Id="rId5" Type="http://schemas.openxmlformats.org/officeDocument/2006/relationships/image" Target="../media/image3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36.tmp"/><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hyperlink" Target="http://www.extension.purdue.edu/extmedia/BP/BP-132-W.pdf" TargetMode="External"/><Relationship Id="rId5" Type="http://schemas.openxmlformats.org/officeDocument/2006/relationships/hyperlink" Target="http://www.ca.uky.edu/agc/pubs/id/id93/intro.pdf" TargetMode="Externa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hyperlink" Target="http://www.acnursery.com/rootstock.php" TargetMode="External"/><Relationship Id="rId5" Type="http://schemas.openxmlformats.org/officeDocument/2006/relationships/image" Target="../media/image37.tmp"/><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1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wav"/><Relationship Id="rId1" Type="http://schemas.microsoft.com/office/2007/relationships/media" Target="../media/media41.wav"/><Relationship Id="rId5" Type="http://schemas.openxmlformats.org/officeDocument/2006/relationships/image" Target="../media/image1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4.png"/><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38.jpeg"/><Relationship Id="rId5" Type="http://schemas.openxmlformats.org/officeDocument/2006/relationships/hyperlink" Target="http://www.cherrygal.com/tomatoindmulticolormixheirloomseeds2012-p-15342.html" TargetMode="External"/><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wav"/><Relationship Id="rId1" Type="http://schemas.microsoft.com/office/2007/relationships/media" Target="../media/media43.wav"/><Relationship Id="rId5" Type="http://schemas.openxmlformats.org/officeDocument/2006/relationships/image" Target="../media/image1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1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hyperlink" Target="mailto:jkindhar@illinpois.edu" TargetMode="External"/><Relationship Id="rId3" Type="http://schemas.openxmlformats.org/officeDocument/2006/relationships/tags" Target="../tags/tag8.xml"/><Relationship Id="rId7" Type="http://schemas.openxmlformats.org/officeDocument/2006/relationships/notesSlide" Target="../notesSlides/notesSlide46.xml"/><Relationship Id="rId12" Type="http://schemas.openxmlformats.org/officeDocument/2006/relationships/image" Target="../media/image1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3.xml"/><Relationship Id="rId11" Type="http://schemas.openxmlformats.org/officeDocument/2006/relationships/hyperlink" Target="mailto:weinzier@illinois.edu" TargetMode="External"/><Relationship Id="rId5" Type="http://schemas.openxmlformats.org/officeDocument/2006/relationships/audio" Target="../media/media46.wav"/><Relationship Id="rId10" Type="http://schemas.openxmlformats.org/officeDocument/2006/relationships/hyperlink" Target="mailto:roeggem@illinois.edu" TargetMode="External"/><Relationship Id="rId4" Type="http://schemas.microsoft.com/office/2007/relationships/media" Target="../media/media46.wav"/><Relationship Id="rId9" Type="http://schemas.openxmlformats.org/officeDocument/2006/relationships/hyperlink" Target="mailto:cecil@illinois.edu"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47.m4a"/><Relationship Id="rId7" Type="http://schemas.openxmlformats.org/officeDocument/2006/relationships/image" Target="../media/image9.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47.xml"/><Relationship Id="rId5" Type="http://schemas.openxmlformats.org/officeDocument/2006/relationships/slideLayout" Target="../slideLayouts/slideLayout3.xml"/><Relationship Id="rId10" Type="http://schemas.openxmlformats.org/officeDocument/2006/relationships/image" Target="../media/image10.png"/><Relationship Id="rId4" Type="http://schemas.openxmlformats.org/officeDocument/2006/relationships/audio" Target="../media/media47.m4a"/><Relationship Id="rId9" Type="http://schemas.openxmlformats.org/officeDocument/2006/relationships/hyperlink" Target="http://www.start2farm.gov/"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1.png"/><Relationship Id="rId5" Type="http://schemas.openxmlformats.org/officeDocument/2006/relationships/image" Target="../media/image1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3.png"/><Relationship Id="rId5" Type="http://schemas.openxmlformats.org/officeDocument/2006/relationships/image" Target="../media/image1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3.png"/><Relationship Id="rId5" Type="http://schemas.openxmlformats.org/officeDocument/2006/relationships/image" Target="../media/image1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89469168"/>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Hybrid cultivar </a:t>
            </a:r>
            <a:r>
              <a:rPr lang="en-US" sz="3100" dirty="0" smtClean="0"/>
              <a:t>(</a:t>
            </a:r>
            <a:r>
              <a:rPr lang="en-US" sz="3100" dirty="0" err="1" smtClean="0"/>
              <a:t>i.e</a:t>
            </a:r>
            <a:r>
              <a:rPr lang="en-US" sz="3100" dirty="0" smtClean="0"/>
              <a:t> controlled pollination)</a:t>
            </a:r>
            <a:endParaRPr lang="en-US" sz="3100" dirty="0"/>
          </a:p>
        </p:txBody>
      </p:sp>
      <p:sp>
        <p:nvSpPr>
          <p:cNvPr id="3" name="Content Placeholder 2"/>
          <p:cNvSpPr>
            <a:spLocks noGrp="1"/>
          </p:cNvSpPr>
          <p:nvPr>
            <p:ph idx="1"/>
          </p:nvPr>
        </p:nvSpPr>
        <p:spPr/>
        <p:txBody>
          <a:bodyPr>
            <a:normAutofit fontScale="92500" lnSpcReduction="20000"/>
          </a:bodyPr>
          <a:lstStyle/>
          <a:p>
            <a:r>
              <a:rPr lang="en-US" dirty="0" smtClean="0"/>
              <a:t>Is </a:t>
            </a:r>
            <a:r>
              <a:rPr lang="en-US" dirty="0"/>
              <a:t>made by cross-pollinating two specific parent </a:t>
            </a:r>
            <a:r>
              <a:rPr lang="en-US" dirty="0" smtClean="0"/>
              <a:t>varieties/cultivars</a:t>
            </a:r>
          </a:p>
          <a:p>
            <a:r>
              <a:rPr lang="en-US" dirty="0" smtClean="0"/>
              <a:t>This </a:t>
            </a:r>
            <a:r>
              <a:rPr lang="en-US" dirty="0"/>
              <a:t>first generation of offspring is referred to as the F1 </a:t>
            </a:r>
            <a:r>
              <a:rPr lang="en-US" dirty="0" smtClean="0"/>
              <a:t>hybrid</a:t>
            </a:r>
          </a:p>
          <a:p>
            <a:r>
              <a:rPr lang="en-US" dirty="0" smtClean="0"/>
              <a:t>Although </a:t>
            </a:r>
            <a:r>
              <a:rPr lang="en-US" dirty="0"/>
              <a:t>F1 hybrids often show increased yield and vigor, the plants will not breed true if its seeds are </a:t>
            </a:r>
            <a:r>
              <a:rPr lang="en-US" dirty="0" smtClean="0"/>
              <a:t>saved</a:t>
            </a:r>
          </a:p>
          <a:p>
            <a:pPr lvl="1"/>
            <a:r>
              <a:rPr lang="en-US" dirty="0" smtClean="0"/>
              <a:t>F1 </a:t>
            </a:r>
            <a:r>
              <a:rPr lang="en-US" dirty="0"/>
              <a:t>Hybrids include many kinds of sweet corn, summer squash, melons, cucumbers, carrots, spinach and some tomatoes and </a:t>
            </a:r>
            <a:r>
              <a:rPr lang="en-US" dirty="0" smtClean="0"/>
              <a:t>peppers</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42439418"/>
      </p:ext>
    </p:extLst>
  </p:cSld>
  <p:clrMapOvr>
    <a:masterClrMapping/>
  </p:clrMapOvr>
  <p:transition spd="slow" advTm="2954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Heirloom</a:t>
            </a:r>
            <a:endParaRPr lang="en-US" dirty="0"/>
          </a:p>
        </p:txBody>
      </p:sp>
      <p:sp>
        <p:nvSpPr>
          <p:cNvPr id="5" name="Content Placeholder 4"/>
          <p:cNvSpPr>
            <a:spLocks noGrp="1"/>
          </p:cNvSpPr>
          <p:nvPr>
            <p:ph sz="half" idx="1"/>
          </p:nvPr>
        </p:nvSpPr>
        <p:spPr/>
        <p:txBody>
          <a:bodyPr/>
          <a:lstStyle/>
          <a:p>
            <a:r>
              <a:rPr lang="en-US" dirty="0" smtClean="0"/>
              <a:t>Open </a:t>
            </a:r>
            <a:r>
              <a:rPr lang="en-US" dirty="0"/>
              <a:t>pollinated</a:t>
            </a:r>
          </a:p>
          <a:p>
            <a:r>
              <a:rPr lang="en-US" dirty="0"/>
              <a:t>Often older </a:t>
            </a:r>
            <a:r>
              <a:rPr lang="en-US" dirty="0" smtClean="0"/>
              <a:t>cultivars</a:t>
            </a:r>
          </a:p>
          <a:p>
            <a:pPr lvl="1"/>
            <a:r>
              <a:rPr lang="en-US" dirty="0" smtClean="0"/>
              <a:t>passed </a:t>
            </a:r>
            <a:r>
              <a:rPr lang="en-US" dirty="0"/>
              <a:t>along from generation to generation</a:t>
            </a:r>
          </a:p>
          <a:p>
            <a:r>
              <a:rPr lang="en-US" dirty="0"/>
              <a:t>Often chosen for </a:t>
            </a:r>
            <a:r>
              <a:rPr lang="en-US" dirty="0" smtClean="0"/>
              <a:t>flavor</a:t>
            </a:r>
          </a:p>
          <a:p>
            <a:r>
              <a:rPr lang="en-US" dirty="0" smtClean="0"/>
              <a:t>Most </a:t>
            </a:r>
            <a:r>
              <a:rPr lang="en-US" dirty="0"/>
              <a:t>are disease-susceptible</a:t>
            </a:r>
          </a:p>
          <a:p>
            <a:endParaRPr lang="en-US" dirty="0"/>
          </a:p>
        </p:txBody>
      </p:sp>
      <p:pic>
        <p:nvPicPr>
          <p:cNvPr id="9" name="Content Placeholder 8"/>
          <p:cNvPicPr>
            <a:picLocks noGrp="1" noChangeAspect="1"/>
          </p:cNvPicPr>
          <p:nvPr>
            <p:ph sz="half" idx="2"/>
          </p:nvPr>
        </p:nvPicPr>
        <p:blipFill>
          <a:blip r:embed="rId5">
            <a:extLst>
              <a:ext uri="{28A0092B-C50C-407E-A947-70E740481C1C}">
                <a14:useLocalDpi xmlns:a14="http://schemas.microsoft.com/office/drawing/2010/main"/>
              </a:ext>
            </a:extLst>
          </a:blip>
          <a:stretch>
            <a:fillRect/>
          </a:stretch>
        </p:blipFill>
        <p:spPr>
          <a:xfrm>
            <a:off x="5181600" y="1828800"/>
            <a:ext cx="3048000" cy="2377440"/>
          </a:xfrm>
        </p:spPr>
      </p:pic>
      <p:sp>
        <p:nvSpPr>
          <p:cNvPr id="10" name="TextBox 9"/>
          <p:cNvSpPr txBox="1"/>
          <p:nvPr/>
        </p:nvSpPr>
        <p:spPr>
          <a:xfrm>
            <a:off x="4953000" y="4387334"/>
            <a:ext cx="3581400" cy="646331"/>
          </a:xfrm>
          <a:prstGeom prst="rect">
            <a:avLst/>
          </a:prstGeom>
          <a:noFill/>
        </p:spPr>
        <p:txBody>
          <a:bodyPr wrap="square" rtlCol="0">
            <a:spAutoFit/>
          </a:bodyPr>
          <a:lstStyle/>
          <a:p>
            <a:r>
              <a:rPr lang="en-US" dirty="0" smtClean="0"/>
              <a:t>‘</a:t>
            </a:r>
            <a:r>
              <a:rPr lang="en-US" b="1" dirty="0" smtClean="0"/>
              <a:t>Sainte Lucie</a:t>
            </a:r>
            <a:r>
              <a:rPr lang="en-US" dirty="0" smtClean="0"/>
              <a:t>,’ 85 days, late-season, indeterminate, open pollinated</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08213762"/>
      </p:ext>
    </p:extLst>
  </p:cSld>
  <p:clrMapOvr>
    <a:masterClrMapping/>
  </p:clrMapOvr>
  <p:transition spd="slow" advTm="6206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8229600" cy="1143000"/>
          </a:xfrm>
        </p:spPr>
        <p:txBody>
          <a:bodyPr>
            <a:noAutofit/>
          </a:bodyPr>
          <a:lstStyle/>
          <a:p>
            <a:r>
              <a:rPr lang="en-US" sz="3800" dirty="0"/>
              <a:t>Genetically modified organisms (GMO)</a:t>
            </a:r>
          </a:p>
        </p:txBody>
      </p:sp>
      <p:sp>
        <p:nvSpPr>
          <p:cNvPr id="3" name="Content Placeholder 2"/>
          <p:cNvSpPr>
            <a:spLocks noGrp="1"/>
          </p:cNvSpPr>
          <p:nvPr>
            <p:ph idx="1"/>
          </p:nvPr>
        </p:nvSpPr>
        <p:spPr>
          <a:xfrm>
            <a:off x="762000" y="1295400"/>
            <a:ext cx="8077200" cy="4956787"/>
          </a:xfrm>
        </p:spPr>
        <p:txBody>
          <a:bodyPr>
            <a:normAutofit fontScale="85000" lnSpcReduction="10000"/>
          </a:bodyPr>
          <a:lstStyle/>
          <a:p>
            <a:r>
              <a:rPr lang="en-US" dirty="0" smtClean="0"/>
              <a:t>A variety of methods used to genetically modify organisms or influence their growth and development by means that are not possible under natural conditions or processes and are not considered compatible with organic production</a:t>
            </a:r>
          </a:p>
          <a:p>
            <a:pPr lvl="1"/>
            <a:r>
              <a:rPr lang="en-US" dirty="0" smtClean="0"/>
              <a:t>Such methods include </a:t>
            </a:r>
            <a:r>
              <a:rPr lang="en-US" dirty="0"/>
              <a:t>cell fusion, microencapsulation and </a:t>
            </a:r>
            <a:r>
              <a:rPr lang="en-US" dirty="0" err="1"/>
              <a:t>macroencapsulation</a:t>
            </a:r>
            <a:r>
              <a:rPr lang="en-US" dirty="0" smtClean="0"/>
              <a:t>, and </a:t>
            </a:r>
            <a:r>
              <a:rPr lang="en-US" dirty="0"/>
              <a:t>recombinant DNA technology (including gene deletion, </a:t>
            </a:r>
            <a:r>
              <a:rPr lang="en-US" dirty="0" smtClean="0"/>
              <a:t>gene doubling</a:t>
            </a:r>
            <a:r>
              <a:rPr lang="en-US" dirty="0"/>
              <a:t>, introducing a foreign gene, and changing the </a:t>
            </a:r>
            <a:r>
              <a:rPr lang="en-US" dirty="0" smtClean="0"/>
              <a:t>positions of </a:t>
            </a:r>
            <a:r>
              <a:rPr lang="en-US" dirty="0"/>
              <a:t>genes when achieved by recombinant DNA technology</a:t>
            </a:r>
            <a:r>
              <a:rPr lang="en-US" dirty="0" smtClean="0"/>
              <a:t>)</a:t>
            </a:r>
          </a:p>
          <a:p>
            <a:r>
              <a:rPr lang="en-US" dirty="0" smtClean="0"/>
              <a:t>Such </a:t>
            </a:r>
            <a:r>
              <a:rPr lang="en-US" dirty="0"/>
              <a:t>methods do not include the use of traditional breeding</a:t>
            </a:r>
            <a:r>
              <a:rPr lang="en-US" dirty="0" smtClean="0"/>
              <a:t>, conjugation</a:t>
            </a:r>
            <a:r>
              <a:rPr lang="en-US" dirty="0"/>
              <a:t>, fermentation, hybridization, in vitro fertilization, </a:t>
            </a:r>
            <a:r>
              <a:rPr lang="en-US" dirty="0" smtClean="0"/>
              <a:t>or tissue </a:t>
            </a:r>
            <a:r>
              <a:rPr lang="en-US" dirty="0"/>
              <a:t>culture.</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00008937"/>
      </p:ext>
    </p:extLst>
  </p:cSld>
  <p:clrMapOvr>
    <a:masterClrMapping/>
  </p:clrMapOvr>
  <p:transition spd="slow" advTm="8837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Cultivars within a crop differ in …</a:t>
            </a:r>
            <a:endParaRPr lang="en-US" sz="3600" dirty="0"/>
          </a:p>
        </p:txBody>
      </p:sp>
      <p:sp>
        <p:nvSpPr>
          <p:cNvPr id="3" name="Content Placeholder 2"/>
          <p:cNvSpPr>
            <a:spLocks noGrp="1"/>
          </p:cNvSpPr>
          <p:nvPr>
            <p:ph idx="1"/>
          </p:nvPr>
        </p:nvSpPr>
        <p:spPr>
          <a:xfrm>
            <a:off x="762000" y="1596413"/>
            <a:ext cx="5486400" cy="4651987"/>
          </a:xfrm>
        </p:spPr>
        <p:txBody>
          <a:bodyPr>
            <a:normAutofit fontScale="92500" lnSpcReduction="20000"/>
          </a:bodyPr>
          <a:lstStyle/>
          <a:p>
            <a:r>
              <a:rPr lang="en-US" dirty="0" smtClean="0"/>
              <a:t>Response to environment</a:t>
            </a:r>
          </a:p>
          <a:p>
            <a:r>
              <a:rPr lang="en-US" dirty="0" smtClean="0"/>
              <a:t>Growth habit, fruit shape</a:t>
            </a:r>
          </a:p>
          <a:p>
            <a:r>
              <a:rPr lang="en-US" dirty="0" smtClean="0"/>
              <a:t>Overall yield</a:t>
            </a:r>
          </a:p>
          <a:p>
            <a:r>
              <a:rPr lang="en-US" dirty="0" smtClean="0"/>
              <a:t>Maturity</a:t>
            </a:r>
          </a:p>
          <a:p>
            <a:r>
              <a:rPr lang="en-US" dirty="0" smtClean="0"/>
              <a:t>Color</a:t>
            </a:r>
          </a:p>
          <a:p>
            <a:r>
              <a:rPr lang="en-US" dirty="0" smtClean="0"/>
              <a:t>Flavor and nutritional value</a:t>
            </a:r>
          </a:p>
          <a:p>
            <a:r>
              <a:rPr lang="en-US" dirty="0" smtClean="0"/>
              <a:t>Disease and insect resistance</a:t>
            </a:r>
          </a:p>
          <a:p>
            <a:r>
              <a:rPr lang="en-US" dirty="0" smtClean="0"/>
              <a:t>Post-harvest stability</a:t>
            </a:r>
          </a:p>
          <a:p>
            <a:r>
              <a:rPr lang="en-US" dirty="0" smtClean="0"/>
              <a:t>Market niche</a:t>
            </a:r>
          </a:p>
          <a:p>
            <a:r>
              <a:rPr lang="en-US" dirty="0" smtClean="0"/>
              <a:t>Profit potential</a:t>
            </a:r>
            <a:endParaRPr lang="en-US"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93314761"/>
      </p:ext>
    </p:extLst>
  </p:cSld>
  <p:clrMapOvr>
    <a:masterClrMapping/>
  </p:clrMapOvr>
  <p:transition spd="slow" advTm="24662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to environment</a:t>
            </a:r>
            <a:endParaRPr lang="en-US" dirty="0"/>
          </a:p>
        </p:txBody>
      </p:sp>
      <p:sp>
        <p:nvSpPr>
          <p:cNvPr id="3" name="Content Placeholder 2"/>
          <p:cNvSpPr>
            <a:spLocks noGrp="1"/>
          </p:cNvSpPr>
          <p:nvPr>
            <p:ph idx="1"/>
          </p:nvPr>
        </p:nvSpPr>
        <p:spPr/>
        <p:txBody>
          <a:bodyPr/>
          <a:lstStyle/>
          <a:p>
            <a:r>
              <a:rPr lang="en-US" dirty="0" smtClean="0"/>
              <a:t>Cold-hardiness</a:t>
            </a:r>
          </a:p>
          <a:p>
            <a:pPr lvl="1"/>
            <a:r>
              <a:rPr lang="en-US" dirty="0" smtClean="0">
                <a:solidFill>
                  <a:srgbClr val="FF0000"/>
                </a:solidFill>
              </a:rPr>
              <a:t>Contender peaches; Illini Hardy blackberries</a:t>
            </a:r>
            <a:endParaRPr lang="en-US" dirty="0"/>
          </a:p>
          <a:p>
            <a:pPr lvl="1"/>
            <a:r>
              <a:rPr lang="en-US" dirty="0" smtClean="0">
                <a:solidFill>
                  <a:srgbClr val="FF0000"/>
                </a:solidFill>
              </a:rPr>
              <a:t>Differences in sweet corn vigor re: early planting</a:t>
            </a:r>
          </a:p>
          <a:p>
            <a:r>
              <a:rPr lang="en-US" dirty="0" smtClean="0"/>
              <a:t>Seasonality</a:t>
            </a:r>
          </a:p>
          <a:p>
            <a:pPr lvl="1"/>
            <a:r>
              <a:rPr lang="en-US" dirty="0" smtClean="0">
                <a:solidFill>
                  <a:srgbClr val="FF0000"/>
                </a:solidFill>
              </a:rPr>
              <a:t>Day-neutral versus “June-bearing” strawberries</a:t>
            </a:r>
          </a:p>
          <a:p>
            <a:r>
              <a:rPr lang="en-US" dirty="0" smtClean="0"/>
              <a:t>Ability to stand up to summer heat and humidity</a:t>
            </a:r>
          </a:p>
          <a:p>
            <a:pPr lvl="1"/>
            <a:r>
              <a:rPr lang="en-US" dirty="0" smtClean="0">
                <a:solidFill>
                  <a:srgbClr val="FF0000"/>
                </a:solidFill>
              </a:rPr>
              <a:t>Cherries, pears, lettuce, spinach …</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75095559"/>
      </p:ext>
    </p:extLst>
  </p:cSld>
  <p:clrMapOvr>
    <a:masterClrMapping/>
  </p:clrMapOvr>
  <p:transition spd="slow" advTm="12136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lick to enlarge. "/>
          <p:cNvPicPr>
            <a:picLocks noGrp="1" noChangeAspect="1" noChangeArrowheads="1"/>
          </p:cNvPicPr>
          <p:nvPr>
            <p:ph idx="1"/>
          </p:nvPr>
        </p:nvPicPr>
        <p:blipFill rotWithShape="1">
          <a:blip r:embed="rId5">
            <a:extLst>
              <a:ext uri="{28A0092B-C50C-407E-A947-70E740481C1C}">
                <a14:useLocalDpi xmlns:a14="http://schemas.microsoft.com/office/drawing/2010/main"/>
              </a:ext>
            </a:extLst>
          </a:blip>
          <a:stretch/>
        </p:blipFill>
        <p:spPr bwMode="auto">
          <a:xfrm>
            <a:off x="1524000" y="1435894"/>
            <a:ext cx="4191000" cy="54221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Winter and Summer Extremes</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43357715"/>
      </p:ext>
    </p:extLst>
  </p:cSld>
  <p:clrMapOvr>
    <a:masterClrMapping/>
  </p:clrMapOvr>
  <p:transition spd="slow" advTm="3308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Number of Frost-free Days in IL</a:t>
            </a:r>
            <a:endParaRPr lang="en-US" dirty="0"/>
          </a:p>
        </p:txBody>
      </p:sp>
      <p:pic>
        <p:nvPicPr>
          <p:cNvPr id="10" name="Picture 3"/>
          <p:cNvPicPr>
            <a:picLocks noGrp="1" noChangeAspect="1" noChangeArrowheads="1"/>
          </p:cNvPicPr>
          <p:nvPr>
            <p:ph idx="1"/>
          </p:nvPr>
        </p:nvPicPr>
        <p:blipFill>
          <a:blip r:embed="rId5">
            <a:extLst>
              <a:ext uri="{28A0092B-C50C-407E-A947-70E740481C1C}">
                <a14:useLocalDpi xmlns:a14="http://schemas.microsoft.com/office/drawing/2010/main"/>
              </a:ext>
            </a:extLst>
          </a:blip>
          <a:stretch>
            <a:fillRect/>
          </a:stretch>
        </p:blipFill>
        <p:spPr bwMode="auto">
          <a:xfrm>
            <a:off x="2209800" y="1600200"/>
            <a:ext cx="3803954" cy="5117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92532555"/>
      </p:ext>
    </p:extLst>
  </p:cSld>
  <p:clrMapOvr>
    <a:masterClrMapping/>
  </p:clrMapOvr>
  <p:transition spd="slow" advTm="1840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 habit, fruit shape</a:t>
            </a:r>
            <a:endParaRPr lang="en-US" dirty="0"/>
          </a:p>
        </p:txBody>
      </p:sp>
      <p:sp>
        <p:nvSpPr>
          <p:cNvPr id="3" name="Content Placeholder 2"/>
          <p:cNvSpPr>
            <a:spLocks noGrp="1"/>
          </p:cNvSpPr>
          <p:nvPr>
            <p:ph idx="1"/>
          </p:nvPr>
        </p:nvSpPr>
        <p:spPr>
          <a:xfrm>
            <a:off x="762000" y="1596413"/>
            <a:ext cx="8077200" cy="2289787"/>
          </a:xfrm>
        </p:spPr>
        <p:txBody>
          <a:bodyPr/>
          <a:lstStyle/>
          <a:p>
            <a:r>
              <a:rPr lang="en-US" dirty="0" smtClean="0">
                <a:solidFill>
                  <a:srgbClr val="FF0000"/>
                </a:solidFill>
              </a:rPr>
              <a:t>Determinate versus indeterminate tomatoes</a:t>
            </a:r>
          </a:p>
          <a:p>
            <a:r>
              <a:rPr lang="en-US" dirty="0" smtClean="0">
                <a:solidFill>
                  <a:srgbClr val="FF0000"/>
                </a:solidFill>
              </a:rPr>
              <a:t>Bush versus vining type cucumbers, bush versus pole beans</a:t>
            </a:r>
          </a:p>
          <a:p>
            <a:r>
              <a:rPr lang="en-US" dirty="0" smtClean="0">
                <a:solidFill>
                  <a:srgbClr val="FF0000"/>
                </a:solidFill>
              </a:rPr>
              <a:t>Plum, grape, cherry, and beefsteak tomatoes</a:t>
            </a:r>
          </a:p>
          <a:p>
            <a:endParaRPr lang="en-US" dirty="0"/>
          </a:p>
        </p:txBody>
      </p:sp>
      <p:pic>
        <p:nvPicPr>
          <p:cNvPr id="2050" name="Picture 2" descr="http://ts3.mm.bing.net/th?id=H.4822587868513582&amp;pid=15.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38862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ts1.mm.bing.net/th?id=H.4536628973340208&amp;pid=15.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33800" y="3886200"/>
            <a:ext cx="21431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25557150"/>
      </p:ext>
    </p:extLst>
  </p:cSld>
  <p:clrMapOvr>
    <a:masterClrMapping/>
  </p:clrMapOvr>
  <p:transition spd="slow" advTm="7317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a:t>
            </a:r>
            <a:endParaRPr lang="en-US" dirty="0"/>
          </a:p>
        </p:txBody>
      </p:sp>
      <p:sp>
        <p:nvSpPr>
          <p:cNvPr id="3" name="Content Placeholder 2"/>
          <p:cNvSpPr>
            <a:spLocks noGrp="1"/>
          </p:cNvSpPr>
          <p:nvPr>
            <p:ph sz="half" idx="1"/>
          </p:nvPr>
        </p:nvSpPr>
        <p:spPr/>
        <p:txBody>
          <a:bodyPr/>
          <a:lstStyle/>
          <a:p>
            <a:r>
              <a:rPr lang="en-US" dirty="0" smtClean="0"/>
              <a:t>Trellising</a:t>
            </a:r>
          </a:p>
          <a:p>
            <a:r>
              <a:rPr lang="en-US" dirty="0" smtClean="0"/>
              <a:t>Vining</a:t>
            </a:r>
          </a:p>
          <a:p>
            <a:r>
              <a:rPr lang="en-US" dirty="0" smtClean="0"/>
              <a:t>Canopy </a:t>
            </a:r>
          </a:p>
          <a:p>
            <a:r>
              <a:rPr lang="en-US" dirty="0" smtClean="0"/>
              <a:t>In-row spacing</a:t>
            </a:r>
          </a:p>
          <a:p>
            <a:r>
              <a:rPr lang="en-US" dirty="0" smtClean="0"/>
              <a:t>Between row spacing</a:t>
            </a:r>
            <a:endParaRPr lang="en-US" dirty="0"/>
          </a:p>
        </p:txBody>
      </p:sp>
      <p:pic>
        <p:nvPicPr>
          <p:cNvPr id="1026" name="Picture 2"/>
          <p:cNvPicPr>
            <a:picLocks noGrp="1" noChangeAspect="1" noChangeArrowheads="1"/>
          </p:cNvPicPr>
          <p:nvPr>
            <p:ph sz="half" idx="2"/>
          </p:nvPr>
        </p:nvPicPr>
        <p:blipFill>
          <a:blip r:embed="rId5" cstate="print">
            <a:extLst>
              <a:ext uri="{28A0092B-C50C-407E-A947-70E740481C1C}">
                <a14:useLocalDpi xmlns:a14="http://schemas.microsoft.com/office/drawing/2010/main"/>
              </a:ext>
            </a:extLst>
          </a:blip>
          <a:srcRect/>
          <a:stretch>
            <a:fillRect/>
          </a:stretch>
        </p:blipFill>
        <p:spPr bwMode="auto">
          <a:xfrm>
            <a:off x="4876800" y="2348707"/>
            <a:ext cx="4038600" cy="3028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105400" y="685800"/>
            <a:ext cx="3429000" cy="646331"/>
          </a:xfrm>
          <a:prstGeom prst="rect">
            <a:avLst/>
          </a:prstGeom>
          <a:noFill/>
        </p:spPr>
        <p:txBody>
          <a:bodyPr wrap="square" rtlCol="0">
            <a:spAutoFit/>
          </a:bodyPr>
          <a:lstStyle/>
          <a:p>
            <a:r>
              <a:rPr lang="en-US" dirty="0" smtClean="0"/>
              <a:t>Indeterminate tomatoes must be trellised and will grow very tall.</a:t>
            </a:r>
            <a:endParaRPr lang="en-US" dirty="0"/>
          </a:p>
        </p:txBody>
      </p:sp>
      <p:cxnSp>
        <p:nvCxnSpPr>
          <p:cNvPr id="7" name="Straight Arrow Connector 6"/>
          <p:cNvCxnSpPr/>
          <p:nvPr/>
        </p:nvCxnSpPr>
        <p:spPr>
          <a:xfrm>
            <a:off x="6553200" y="1524000"/>
            <a:ext cx="0" cy="609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441879"/>
      </p:ext>
    </p:extLst>
  </p:cSld>
  <p:clrMapOvr>
    <a:masterClrMapping/>
  </p:clrMapOvr>
  <p:transition spd="slow" advTm="3159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Yield </a:t>
            </a:r>
            <a:endParaRPr lang="en-US" dirty="0"/>
          </a:p>
        </p:txBody>
      </p:sp>
      <p:sp>
        <p:nvSpPr>
          <p:cNvPr id="3" name="Content Placeholder 2"/>
          <p:cNvSpPr>
            <a:spLocks noGrp="1"/>
          </p:cNvSpPr>
          <p:nvPr>
            <p:ph idx="1"/>
          </p:nvPr>
        </p:nvSpPr>
        <p:spPr/>
        <p:txBody>
          <a:bodyPr>
            <a:normAutofit/>
          </a:bodyPr>
          <a:lstStyle/>
          <a:p>
            <a:r>
              <a:rPr lang="en-US" dirty="0" smtClean="0"/>
              <a:t>Overall yield</a:t>
            </a:r>
          </a:p>
          <a:p>
            <a:r>
              <a:rPr lang="en-US" dirty="0" smtClean="0"/>
              <a:t>Early yield or consistent yield</a:t>
            </a:r>
          </a:p>
          <a:p>
            <a:endParaRPr lang="en-US" dirty="0"/>
          </a:p>
          <a:p>
            <a:pPr marL="0" indent="0">
              <a:buNone/>
            </a:pPr>
            <a:r>
              <a:rPr lang="en-US" dirty="0" smtClean="0"/>
              <a:t>Data in the Midwest Vegetable Variety Trial Reports …</a:t>
            </a:r>
          </a:p>
          <a:p>
            <a:pPr marL="0" indent="0">
              <a:buNone/>
            </a:pPr>
            <a:r>
              <a:rPr lang="en-US" sz="2000" dirty="0">
                <a:hlinkClick r:id="rId5"/>
              </a:rPr>
              <a:t>https://ag.purdue.edu/hla/fruitveg/Lists/Midwest%20Vegetable%20Variety%20Trial%20Report%20Bulletins/AllItems.aspx</a:t>
            </a:r>
            <a:endParaRPr lang="en-US"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06017159"/>
      </p:ext>
    </p:extLst>
  </p:cSld>
  <p:clrMapOvr>
    <a:masterClrMapping/>
  </p:clrMapOvr>
  <p:transition spd="slow" advTm="2855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2438400" y="1143001"/>
            <a:ext cx="6332624" cy="2514599"/>
          </a:xfrm>
        </p:spPr>
        <p:txBody>
          <a:bodyPr>
            <a:normAutofit/>
          </a:bodyPr>
          <a:lstStyle/>
          <a:p>
            <a:r>
              <a:rPr lang="en-US" sz="2000" dirty="0" smtClean="0"/>
              <a:t>Preparing a New Generation </a:t>
            </a:r>
            <a:br>
              <a:rPr lang="en-US" sz="2000" dirty="0" smtClean="0"/>
            </a:br>
            <a:r>
              <a:rPr lang="en-US" sz="2000" dirty="0" smtClean="0"/>
              <a:t>of Illinois Fruit and Vegetable Farmers</a:t>
            </a:r>
            <a:r>
              <a:rPr lang="en-US" sz="2800" dirty="0" smtClean="0"/>
              <a:t/>
            </a:r>
            <a:br>
              <a:rPr lang="en-US" sz="2800" dirty="0" smtClean="0"/>
            </a:br>
            <a:r>
              <a:rPr lang="en-US" sz="2800" dirty="0"/>
              <a:t/>
            </a:r>
            <a:br>
              <a:rPr lang="en-US" sz="2800" dirty="0"/>
            </a:br>
            <a:r>
              <a:rPr lang="en-US" sz="4000" dirty="0" smtClean="0">
                <a:solidFill>
                  <a:srgbClr val="0000FF"/>
                </a:solidFill>
              </a:rPr>
              <a:t>Evaluating and Selecting Cultivars</a:t>
            </a:r>
            <a:endParaRPr lang="en-US" sz="4000" dirty="0">
              <a:solidFill>
                <a:srgbClr val="0000FF"/>
              </a:solidFill>
            </a:endParaRPr>
          </a:p>
        </p:txBody>
      </p:sp>
      <p:sp>
        <p:nvSpPr>
          <p:cNvPr id="3" name="Subtitle 2"/>
          <p:cNvSpPr>
            <a:spLocks noGrp="1"/>
          </p:cNvSpPr>
          <p:nvPr>
            <p:ph type="subTitle" idx="1"/>
            <p:custDataLst>
              <p:tags r:id="rId3"/>
            </p:custDataLst>
          </p:nvPr>
        </p:nvSpPr>
        <p:spPr>
          <a:xfrm>
            <a:off x="3569429" y="3886200"/>
            <a:ext cx="5229728" cy="990600"/>
          </a:xfrm>
        </p:spPr>
        <p:txBody>
          <a:bodyPr>
            <a:noAutofit/>
          </a:bodyPr>
          <a:lstStyle/>
          <a:p>
            <a:r>
              <a:rPr lang="en-US" sz="3200" dirty="0"/>
              <a:t>Elizabeth Wahle &amp; </a:t>
            </a:r>
            <a:r>
              <a:rPr lang="en-US" sz="3200" dirty="0" smtClean="0"/>
              <a:t/>
            </a:r>
            <a:br>
              <a:rPr lang="en-US" sz="3200" dirty="0" smtClean="0"/>
            </a:br>
            <a:r>
              <a:rPr lang="en-US" sz="3200" dirty="0" smtClean="0"/>
              <a:t>Jeff </a:t>
            </a:r>
            <a:r>
              <a:rPr lang="en-US" sz="3200" dirty="0"/>
              <a:t>Kindhart</a:t>
            </a:r>
          </a:p>
          <a:p>
            <a:endParaRPr lang="en-US" sz="1800" dirty="0"/>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19800" y="152400"/>
            <a:ext cx="2819400" cy="7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768922362"/>
      </p:ext>
    </p:extLst>
  </p:cSld>
  <p:clrMapOvr>
    <a:masterClrMapping/>
  </p:clrMapOvr>
  <p:transition spd="slow" advTm="132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Maturity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Sweet corn</a:t>
            </a:r>
          </a:p>
          <a:p>
            <a:pPr lvl="1"/>
            <a:r>
              <a:rPr lang="en-US" dirty="0" smtClean="0"/>
              <a:t>Bi-color – </a:t>
            </a:r>
            <a:r>
              <a:rPr lang="en-US" dirty="0" err="1" smtClean="0"/>
              <a:t>Fastlane</a:t>
            </a:r>
            <a:r>
              <a:rPr lang="en-US" dirty="0" smtClean="0"/>
              <a:t> – 67 days</a:t>
            </a:r>
          </a:p>
          <a:p>
            <a:pPr lvl="1"/>
            <a:r>
              <a:rPr lang="en-US" dirty="0" smtClean="0"/>
              <a:t>Bi-color – Ambrosia – 75 days</a:t>
            </a:r>
          </a:p>
          <a:p>
            <a:pPr lvl="1"/>
            <a:r>
              <a:rPr lang="en-US" dirty="0" smtClean="0"/>
              <a:t>Bi-color – Providence – 82 days</a:t>
            </a:r>
          </a:p>
          <a:p>
            <a:r>
              <a:rPr lang="en-US" dirty="0" smtClean="0"/>
              <a:t>Tomatoes</a:t>
            </a:r>
          </a:p>
          <a:p>
            <a:r>
              <a:rPr lang="en-US" dirty="0" smtClean="0"/>
              <a:t>Peaches</a:t>
            </a:r>
          </a:p>
          <a:p>
            <a:r>
              <a:rPr lang="en-US" dirty="0" smtClean="0"/>
              <a:t>Apples</a:t>
            </a:r>
          </a:p>
          <a:p>
            <a:r>
              <a:rPr lang="en-US" dirty="0" smtClean="0"/>
              <a:t>Brambles</a:t>
            </a:r>
          </a:p>
          <a:p>
            <a:r>
              <a:rPr lang="en-US" dirty="0" smtClean="0"/>
              <a:t>(all fruit and vegetable crops)</a:t>
            </a: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95445388"/>
      </p:ext>
    </p:extLst>
  </p:cSld>
  <p:clrMapOvr>
    <a:masterClrMapping/>
  </p:clrMapOvr>
  <p:transition spd="slow" advTm="4176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010 Berry Char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6050" y="87312"/>
            <a:ext cx="4286250" cy="38290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2010 Plum Char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95800" y="71437"/>
            <a:ext cx="317182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2010 Peach Chart"/>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79520" y="1909762"/>
            <a:ext cx="2921605" cy="491966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2010 Apple Chart"/>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209800" y="1909762"/>
            <a:ext cx="3551243" cy="4371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6050" y="6096000"/>
            <a:ext cx="5614993" cy="553998"/>
          </a:xfrm>
          <a:prstGeom prst="rect">
            <a:avLst/>
          </a:prstGeom>
          <a:noFill/>
        </p:spPr>
        <p:txBody>
          <a:bodyPr wrap="square" rtlCol="0">
            <a:spAutoFit/>
          </a:bodyPr>
          <a:lstStyle/>
          <a:p>
            <a:r>
              <a:rPr lang="en-US" dirty="0" smtClean="0"/>
              <a:t>Perdue’s Mountain Fruit Farm, Taylors, SC</a:t>
            </a:r>
          </a:p>
          <a:p>
            <a:r>
              <a:rPr lang="en-US" sz="1200" dirty="0">
                <a:hlinkClick r:id="rId9"/>
              </a:rPr>
              <a:t>http://</a:t>
            </a:r>
            <a:r>
              <a:rPr lang="en-US" sz="1200" dirty="0" smtClean="0">
                <a:hlinkClick r:id="rId9"/>
              </a:rPr>
              <a:t>www.carolinafarmers.com/perdue/emails/2010/email2010-06-04.html</a:t>
            </a:r>
            <a:r>
              <a:rPr lang="en-US" sz="1200" dirty="0" smtClean="0"/>
              <a:t> </a:t>
            </a:r>
            <a:endParaRPr lang="en-US" sz="12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90117210"/>
      </p:ext>
    </p:extLst>
  </p:cSld>
  <p:clrMapOvr>
    <a:masterClrMapping/>
  </p:clrMapOvr>
  <p:transition spd="slow" advTm="4578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pple Tree Varieties : Adams County Nursery - Mozilla Firefox"/>
          <p:cNvPicPr>
            <a:picLocks noChangeAspect="1"/>
          </p:cNvPicPr>
          <p:nvPr/>
        </p:nvPicPr>
        <p:blipFill rotWithShape="1">
          <a:blip r:embed="rId5">
            <a:extLst>
              <a:ext uri="{28A0092B-C50C-407E-A947-70E740481C1C}">
                <a14:useLocalDpi xmlns:a14="http://schemas.microsoft.com/office/drawing/2010/main"/>
              </a:ext>
            </a:extLst>
          </a:blip>
          <a:srcRect l="24792" t="16426" r="26354"/>
          <a:stretch/>
        </p:blipFill>
        <p:spPr>
          <a:xfrm>
            <a:off x="2505303" y="152400"/>
            <a:ext cx="6152921" cy="5943600"/>
          </a:xfrm>
          <a:prstGeom prst="rect">
            <a:avLst/>
          </a:prstGeom>
        </p:spPr>
      </p:pic>
      <p:sp>
        <p:nvSpPr>
          <p:cNvPr id="3" name="TextBox 2"/>
          <p:cNvSpPr txBox="1"/>
          <p:nvPr/>
        </p:nvSpPr>
        <p:spPr>
          <a:xfrm>
            <a:off x="533400" y="6248400"/>
            <a:ext cx="4953000" cy="369332"/>
          </a:xfrm>
          <a:prstGeom prst="rect">
            <a:avLst/>
          </a:prstGeom>
          <a:noFill/>
        </p:spPr>
        <p:txBody>
          <a:bodyPr wrap="square" rtlCol="0">
            <a:spAutoFit/>
          </a:bodyPr>
          <a:lstStyle/>
          <a:p>
            <a:r>
              <a:rPr lang="en-US" dirty="0">
                <a:hlinkClick r:id="rId6"/>
              </a:rPr>
              <a:t>http://</a:t>
            </a:r>
            <a:r>
              <a:rPr lang="en-US" dirty="0" smtClean="0">
                <a:hlinkClick r:id="rId6"/>
              </a:rPr>
              <a:t>www.acnursery.com/acn_apple.php</a:t>
            </a:r>
            <a:r>
              <a:rPr lang="en-US" dirty="0" smtClean="0"/>
              <a:t>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3490399"/>
      </p:ext>
    </p:extLst>
  </p:cSld>
  <p:clrMapOvr>
    <a:masterClrMapping/>
  </p:clrMapOvr>
  <p:transition spd="slow" advTm="1539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Accomplishing succession of harvests</a:t>
            </a:r>
            <a:endParaRPr lang="en-US" dirty="0"/>
          </a:p>
        </p:txBody>
      </p:sp>
      <p:sp>
        <p:nvSpPr>
          <p:cNvPr id="3" name="Text Placeholder 2"/>
          <p:cNvSpPr>
            <a:spLocks noGrp="1"/>
          </p:cNvSpPr>
          <p:nvPr>
            <p:ph type="body" idx="1"/>
          </p:nvPr>
        </p:nvSpPr>
        <p:spPr/>
        <p:txBody>
          <a:bodyPr/>
          <a:lstStyle/>
          <a:p>
            <a:r>
              <a:rPr lang="en-US" dirty="0" smtClean="0"/>
              <a:t>Choosing varieties</a:t>
            </a:r>
            <a:endParaRPr lang="en-US" dirty="0"/>
          </a:p>
        </p:txBody>
      </p:sp>
      <p:sp>
        <p:nvSpPr>
          <p:cNvPr id="4" name="Content Placeholder 3"/>
          <p:cNvSpPr>
            <a:spLocks noGrp="1"/>
          </p:cNvSpPr>
          <p:nvPr>
            <p:ph sz="half" idx="2"/>
          </p:nvPr>
        </p:nvSpPr>
        <p:spPr>
          <a:xfrm>
            <a:off x="685800" y="2174875"/>
            <a:ext cx="4040188" cy="2549526"/>
          </a:xfrm>
        </p:spPr>
        <p:txBody>
          <a:bodyPr/>
          <a:lstStyle/>
          <a:p>
            <a:r>
              <a:rPr lang="en-US" dirty="0" smtClean="0"/>
              <a:t>Planting a range of cultivars with different maturity dates</a:t>
            </a:r>
          </a:p>
          <a:p>
            <a:pPr marL="0" indent="0">
              <a:buNone/>
            </a:pPr>
            <a:endParaRPr lang="en-US" dirty="0" smtClean="0"/>
          </a:p>
          <a:p>
            <a:pPr marL="0" indent="0">
              <a:buNone/>
            </a:pPr>
            <a:r>
              <a:rPr lang="en-US" dirty="0" smtClean="0"/>
              <a:t>Why?  Allows for extended harvest and sales of product.</a:t>
            </a:r>
            <a:endParaRPr lang="en-US" dirty="0"/>
          </a:p>
        </p:txBody>
      </p:sp>
      <p:sp>
        <p:nvSpPr>
          <p:cNvPr id="5" name="Text Placeholder 4"/>
          <p:cNvSpPr>
            <a:spLocks noGrp="1"/>
          </p:cNvSpPr>
          <p:nvPr>
            <p:ph type="body" sz="quarter" idx="3"/>
          </p:nvPr>
        </p:nvSpPr>
        <p:spPr/>
        <p:txBody>
          <a:bodyPr/>
          <a:lstStyle/>
          <a:p>
            <a:r>
              <a:rPr lang="en-US" dirty="0" smtClean="0"/>
              <a:t>Repeating plantings over time</a:t>
            </a:r>
            <a:endParaRPr lang="en-US" dirty="0"/>
          </a:p>
        </p:txBody>
      </p:sp>
      <p:sp>
        <p:nvSpPr>
          <p:cNvPr id="6" name="Content Placeholder 5"/>
          <p:cNvSpPr>
            <a:spLocks noGrp="1"/>
          </p:cNvSpPr>
          <p:nvPr>
            <p:ph sz="quarter" idx="4"/>
          </p:nvPr>
        </p:nvSpPr>
        <p:spPr/>
        <p:txBody>
          <a:bodyPr/>
          <a:lstStyle/>
          <a:p>
            <a:r>
              <a:rPr lang="en-US" dirty="0" smtClean="0"/>
              <a:t>Planting the same cultivar periodically over the growing season</a:t>
            </a:r>
            <a:endParaRPr lang="en-US" dirty="0"/>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0" y="3505200"/>
            <a:ext cx="1752600"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62000" y="4662487"/>
            <a:ext cx="4191000" cy="1477328"/>
          </a:xfrm>
          <a:prstGeom prst="rect">
            <a:avLst/>
          </a:prstGeom>
          <a:noFill/>
          <a:ln w="3175">
            <a:solidFill>
              <a:schemeClr val="tx1"/>
            </a:solidFill>
          </a:ln>
        </p:spPr>
        <p:txBody>
          <a:bodyPr wrap="square" rtlCol="0">
            <a:spAutoFit/>
          </a:bodyPr>
          <a:lstStyle/>
          <a:p>
            <a:r>
              <a:rPr lang="en-US" dirty="0">
                <a:solidFill>
                  <a:srgbClr val="FF0000"/>
                </a:solidFill>
              </a:rPr>
              <a:t>Planting a range of maturities at each planting rather than planting one maturity every </a:t>
            </a:r>
            <a:r>
              <a:rPr lang="en-US" dirty="0" smtClean="0">
                <a:solidFill>
                  <a:srgbClr val="FF0000"/>
                </a:solidFill>
              </a:rPr>
              <a:t>1-2 </a:t>
            </a:r>
            <a:r>
              <a:rPr lang="en-US" dirty="0">
                <a:solidFill>
                  <a:srgbClr val="FF0000"/>
                </a:solidFill>
              </a:rPr>
              <a:t>weeks (for instance) has less risk in outdoor production due to weather concerns</a:t>
            </a:r>
            <a:r>
              <a:rPr lang="en-US" dirty="0" smtClean="0">
                <a:solidFill>
                  <a:srgbClr val="FF0000"/>
                </a:solidFill>
              </a:rPr>
              <a:t>.</a:t>
            </a:r>
            <a:endParaRPr lang="en-US"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14591275"/>
      </p:ext>
    </p:extLst>
  </p:cSld>
  <p:clrMapOvr>
    <a:masterClrMapping/>
  </p:clrMapOvr>
  <p:transition spd="slow" advTm="7014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05000" y="68633"/>
            <a:ext cx="4416112" cy="575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6018152"/>
            <a:ext cx="6705600" cy="369332"/>
          </a:xfrm>
          <a:prstGeom prst="rect">
            <a:avLst/>
          </a:prstGeom>
          <a:noFill/>
        </p:spPr>
        <p:txBody>
          <a:bodyPr wrap="square" rtlCol="0">
            <a:spAutoFit/>
          </a:bodyPr>
          <a:lstStyle/>
          <a:p>
            <a:r>
              <a:rPr lang="en-US" dirty="0">
                <a:hlinkClick r:id="rId6"/>
              </a:rPr>
              <a:t>https://</a:t>
            </a:r>
            <a:r>
              <a:rPr lang="en-US" dirty="0" smtClean="0">
                <a:hlinkClick r:id="rId6"/>
              </a:rPr>
              <a:t>attra.ncat.org/attra-pub/summaries/summary.php?pub=20</a:t>
            </a:r>
            <a:r>
              <a:rPr lang="en-US" dirty="0" smtClean="0"/>
              <a:t> </a:t>
            </a:r>
            <a:endParaRPr lang="en-US" dirty="0"/>
          </a:p>
        </p:txBody>
      </p:sp>
      <p:sp>
        <p:nvSpPr>
          <p:cNvPr id="2" name="TextBox 1"/>
          <p:cNvSpPr txBox="1"/>
          <p:nvPr/>
        </p:nvSpPr>
        <p:spPr>
          <a:xfrm>
            <a:off x="6553200" y="1676400"/>
            <a:ext cx="2438400" cy="2308324"/>
          </a:xfrm>
          <a:prstGeom prst="rect">
            <a:avLst/>
          </a:prstGeom>
          <a:noFill/>
          <a:ln w="3175">
            <a:solidFill>
              <a:schemeClr val="tx1"/>
            </a:solidFill>
          </a:ln>
        </p:spPr>
        <p:txBody>
          <a:bodyPr wrap="square" rtlCol="0">
            <a:spAutoFit/>
          </a:bodyPr>
          <a:lstStyle/>
          <a:p>
            <a:r>
              <a:rPr lang="en-US" dirty="0" smtClean="0"/>
              <a:t>We have also provided Zack Grant’s spread sheets and the link to Ag-squared, as well as catalogs such as Johnny’s Select Seeds that provide guidance on planting schedules.  </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27336448"/>
      </p:ext>
    </p:extLst>
  </p:cSld>
  <p:clrMapOvr>
    <a:masterClrMapping/>
  </p:clrMapOvr>
  <p:transition spd="slow" advTm="3053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896" y="0"/>
            <a:ext cx="5114472"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029200" y="3581400"/>
            <a:ext cx="3962400" cy="646331"/>
          </a:xfrm>
          <a:prstGeom prst="rect">
            <a:avLst/>
          </a:prstGeom>
        </p:spPr>
        <p:txBody>
          <a:bodyPr wrap="square">
            <a:spAutoFit/>
          </a:bodyPr>
          <a:lstStyle/>
          <a:p>
            <a:r>
              <a:rPr lang="en-US" dirty="0" smtClean="0">
                <a:hlinkClick r:id="rId6"/>
              </a:rPr>
              <a:t>http://extension.missouri.edu/explorepdf/agguides/hort/g06201.pdf</a:t>
            </a:r>
            <a:r>
              <a:rPr lang="en-US" dirty="0" smtClean="0"/>
              <a:t> </a:t>
            </a:r>
            <a:endParaRPr lang="en-US" dirty="0"/>
          </a:p>
        </p:txBody>
      </p:sp>
      <p:sp>
        <p:nvSpPr>
          <p:cNvPr id="3" name="TextBox 2"/>
          <p:cNvSpPr txBox="1"/>
          <p:nvPr/>
        </p:nvSpPr>
        <p:spPr>
          <a:xfrm>
            <a:off x="5334000" y="1219200"/>
            <a:ext cx="3352800" cy="1477328"/>
          </a:xfrm>
          <a:prstGeom prst="rect">
            <a:avLst/>
          </a:prstGeom>
          <a:noFill/>
        </p:spPr>
        <p:txBody>
          <a:bodyPr wrap="square" rtlCol="0">
            <a:spAutoFit/>
          </a:bodyPr>
          <a:lstStyle/>
          <a:p>
            <a:r>
              <a:rPr lang="en-US" dirty="0" smtClean="0"/>
              <a:t>Couple variety-specific information with general guidelines on yield and maturity to plan plantings that meet market needs.</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59606461"/>
      </p:ext>
    </p:extLst>
  </p:cSld>
  <p:clrMapOvr>
    <a:masterClrMapping/>
  </p:clrMapOvr>
  <p:transition spd="slow" advTm="3858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vege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 y="-11113"/>
            <a:ext cx="9583738"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70237347"/>
      </p:ext>
    </p:extLst>
  </p:cSld>
  <p:clrMapOvr>
    <a:masterClrMapping/>
  </p:clrMapOvr>
  <mc:AlternateContent xmlns:mc="http://schemas.openxmlformats.org/markup-compatibility/2006" xmlns:p14="http://schemas.microsoft.com/office/powerpoint/2010/main">
    <mc:Choice Requires="p14">
      <p:transition spd="slow" p14:dur="2000" advTm="14721"/>
    </mc:Choice>
    <mc:Fallback xmlns="">
      <p:transition spd="slow" advTm="14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Color</a:t>
            </a:r>
            <a:endParaRPr lang="en-US" sz="3600" dirty="0"/>
          </a:p>
        </p:txBody>
      </p:sp>
      <p:sp>
        <p:nvSpPr>
          <p:cNvPr id="3" name="Content Placeholder 2"/>
          <p:cNvSpPr>
            <a:spLocks noGrp="1"/>
          </p:cNvSpPr>
          <p:nvPr>
            <p:ph idx="1"/>
          </p:nvPr>
        </p:nvSpPr>
        <p:spPr>
          <a:xfrm>
            <a:off x="762000" y="1219201"/>
            <a:ext cx="8077200" cy="2133600"/>
          </a:xfrm>
        </p:spPr>
        <p:txBody>
          <a:bodyPr>
            <a:normAutofit/>
          </a:bodyPr>
          <a:lstStyle/>
          <a:p>
            <a:r>
              <a:rPr lang="en-US" sz="2800" dirty="0" smtClean="0"/>
              <a:t>Golden Delicious versus Arkansas Black apples</a:t>
            </a:r>
          </a:p>
          <a:p>
            <a:r>
              <a:rPr lang="en-US" sz="2800" dirty="0" smtClean="0"/>
              <a:t>Fruit colors of bell peppers</a:t>
            </a:r>
          </a:p>
          <a:p>
            <a:r>
              <a:rPr lang="en-US" sz="2800" dirty="0" smtClean="0"/>
              <a:t>White, yellow, and bi-color sweet corns</a:t>
            </a:r>
          </a:p>
          <a:p>
            <a:r>
              <a:rPr lang="en-US" sz="2800" dirty="0" smtClean="0"/>
              <a:t>Potatoes, carrots, etc.</a:t>
            </a:r>
            <a:endParaRPr lang="en-US" sz="2800" dirty="0"/>
          </a:p>
        </p:txBody>
      </p:sp>
      <p:pic>
        <p:nvPicPr>
          <p:cNvPr id="4" name="Picture 6" descr="Potatoes come in all colors, like these Red Erik, Snowball, Cariboo, Purple Peruvian, Caribe and French Red varieti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 y="3505200"/>
            <a:ext cx="4021195" cy="3009452"/>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16613" y="2971800"/>
            <a:ext cx="3893344" cy="2595563"/>
          </a:xfrm>
          <a:prstGeom prst="rect">
            <a:avLst/>
          </a:prstGeom>
        </p:spPr>
      </p:pic>
      <p:sp>
        <p:nvSpPr>
          <p:cNvPr id="6" name="TextBox 5"/>
          <p:cNvSpPr txBox="1"/>
          <p:nvPr/>
        </p:nvSpPr>
        <p:spPr>
          <a:xfrm>
            <a:off x="4419600" y="228600"/>
            <a:ext cx="4495800" cy="646331"/>
          </a:xfrm>
          <a:prstGeom prst="rect">
            <a:avLst/>
          </a:prstGeom>
          <a:noFill/>
          <a:ln w="3175">
            <a:solidFill>
              <a:schemeClr val="tx1"/>
            </a:solidFill>
          </a:ln>
        </p:spPr>
        <p:txBody>
          <a:bodyPr wrap="square" rtlCol="0">
            <a:spAutoFit/>
          </a:bodyPr>
          <a:lstStyle/>
          <a:p>
            <a:r>
              <a:rPr lang="en-US" dirty="0" smtClean="0"/>
              <a:t>What do your buyers want?  What will attract them to your stall at the farmers’ market?</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85757993"/>
      </p:ext>
    </p:extLst>
  </p:cSld>
  <p:clrMapOvr>
    <a:masterClrMapping/>
  </p:clrMapOvr>
  <p:transition spd="slow" advTm="2950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Flavor and nutritional value</a:t>
            </a:r>
            <a:endParaRPr lang="en-US" dirty="0"/>
          </a:p>
        </p:txBody>
      </p:sp>
      <p:sp>
        <p:nvSpPr>
          <p:cNvPr id="3" name="Content Placeholder 2"/>
          <p:cNvSpPr>
            <a:spLocks noGrp="1"/>
          </p:cNvSpPr>
          <p:nvPr>
            <p:ph idx="1"/>
          </p:nvPr>
        </p:nvSpPr>
        <p:spPr/>
        <p:txBody>
          <a:bodyPr/>
          <a:lstStyle/>
          <a:p>
            <a:r>
              <a:rPr lang="en-US" dirty="0" smtClean="0"/>
              <a:t>Super-sweet &amp; sugary-enhanced sweet corn</a:t>
            </a:r>
          </a:p>
          <a:p>
            <a:r>
              <a:rPr lang="en-US" dirty="0" smtClean="0"/>
              <a:t>Tomato cultivars</a:t>
            </a:r>
          </a:p>
          <a:p>
            <a:r>
              <a:rPr lang="en-US" dirty="0" smtClean="0"/>
              <a:t>Vidalia versus other onions (really?)</a:t>
            </a:r>
          </a:p>
          <a:p>
            <a:r>
              <a:rPr lang="en-US" dirty="0" smtClean="0"/>
              <a:t>Antioxidants in different brambles and blueberries</a:t>
            </a:r>
          </a:p>
          <a:p>
            <a:r>
              <a:rPr lang="en-US" dirty="0" smtClean="0"/>
              <a:t>Anti-cancer components of different broccoli cultivars</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10145350"/>
      </p:ext>
    </p:extLst>
  </p:cSld>
  <p:clrMapOvr>
    <a:masterClrMapping/>
  </p:clrMapOvr>
  <p:transition spd="slow" advTm="3011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Disease and insect resistance</a:t>
            </a:r>
            <a:endParaRPr lang="en-US" dirty="0"/>
          </a:p>
        </p:txBody>
      </p:sp>
      <p:sp>
        <p:nvSpPr>
          <p:cNvPr id="3" name="Content Placeholder 2"/>
          <p:cNvSpPr>
            <a:spLocks noGrp="1"/>
          </p:cNvSpPr>
          <p:nvPr>
            <p:ph idx="1"/>
          </p:nvPr>
        </p:nvSpPr>
        <p:spPr/>
        <p:txBody>
          <a:bodyPr/>
          <a:lstStyle/>
          <a:p>
            <a:r>
              <a:rPr lang="en-US" dirty="0" smtClean="0"/>
              <a:t>V, F, N designations in seed catalogs</a:t>
            </a:r>
          </a:p>
          <a:p>
            <a:pPr lvl="1"/>
            <a:r>
              <a:rPr lang="en-US" dirty="0" smtClean="0"/>
              <a:t>Verticillium Wilt, Fusarium Wilt, Nematodes</a:t>
            </a:r>
          </a:p>
          <a:p>
            <a:pPr lvl="1"/>
            <a:r>
              <a:rPr lang="en-US" dirty="0" smtClean="0"/>
              <a:t>But there are many more resistance designations (well over 100 crop-disease resistance designations in the 2013 </a:t>
            </a:r>
            <a:r>
              <a:rPr lang="en-US" dirty="0" err="1" smtClean="0"/>
              <a:t>Siegers</a:t>
            </a:r>
            <a:r>
              <a:rPr lang="en-US" dirty="0" smtClean="0"/>
              <a:t> catalog)</a:t>
            </a:r>
          </a:p>
          <a:p>
            <a:r>
              <a:rPr lang="en-US" dirty="0" smtClean="0"/>
              <a:t>Resistance to one or more key diseases of apples</a:t>
            </a:r>
          </a:p>
          <a:p>
            <a:r>
              <a:rPr lang="en-US" dirty="0" smtClean="0"/>
              <a:t>Stewart’s wilt resistance in sweet corn</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18291106"/>
      </p:ext>
    </p:extLst>
  </p:cSld>
  <p:clrMapOvr>
    <a:masterClrMapping/>
  </p:clrMapOvr>
  <p:transition spd="slow" advTm="4731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8077200" cy="1143000"/>
          </a:xfrm>
        </p:spPr>
        <p:txBody>
          <a:bodyPr>
            <a:normAutofit/>
          </a:bodyPr>
          <a:lstStyle/>
          <a:p>
            <a:r>
              <a:rPr lang="en-US" sz="3600" dirty="0" smtClean="0"/>
              <a:t>Objectives …</a:t>
            </a:r>
            <a:endParaRPr lang="en-US" sz="3600" dirty="0"/>
          </a:p>
        </p:txBody>
      </p:sp>
      <p:sp>
        <p:nvSpPr>
          <p:cNvPr id="4" name="Rectangle 3"/>
          <p:cNvSpPr/>
          <p:nvPr/>
        </p:nvSpPr>
        <p:spPr>
          <a:xfrm>
            <a:off x="1219200" y="1676401"/>
            <a:ext cx="7162800" cy="3416320"/>
          </a:xfrm>
          <a:prstGeom prst="rect">
            <a:avLst/>
          </a:prstGeom>
        </p:spPr>
        <p:txBody>
          <a:bodyPr wrap="square">
            <a:spAutoFit/>
          </a:bodyPr>
          <a:lstStyle/>
          <a:p>
            <a:pPr marL="342900" indent="-342900">
              <a:buFont typeface="Arial" pitchFamily="34" charset="0"/>
              <a:buChar char="•"/>
            </a:pPr>
            <a:r>
              <a:rPr lang="en-GB" sz="2400" dirty="0" smtClean="0">
                <a:latin typeface="+mj-lt"/>
              </a:rPr>
              <a:t>Understand why crop, variety, and cultivar selection is important</a:t>
            </a:r>
          </a:p>
          <a:p>
            <a:pPr marL="342900" indent="-342900">
              <a:buFont typeface="Arial" pitchFamily="34" charset="0"/>
              <a:buChar char="•"/>
            </a:pPr>
            <a:r>
              <a:rPr lang="en-GB" sz="2400" dirty="0" smtClean="0">
                <a:latin typeface="+mj-lt"/>
              </a:rPr>
              <a:t>Know where to find information on the performance of specific varieties and cultivars</a:t>
            </a:r>
          </a:p>
          <a:p>
            <a:pPr marL="342900" indent="-342900">
              <a:buFont typeface="Arial" pitchFamily="34" charset="0"/>
              <a:buChar char="•"/>
            </a:pPr>
            <a:r>
              <a:rPr lang="en-GB" sz="2400" dirty="0" smtClean="0">
                <a:latin typeface="+mj-lt"/>
              </a:rPr>
              <a:t>Examine a few examples of important traits of specific varieties or cultivars</a:t>
            </a:r>
          </a:p>
          <a:p>
            <a:pPr marL="342900" indent="-342900">
              <a:buFont typeface="Arial" pitchFamily="34" charset="0"/>
              <a:buChar char="•"/>
            </a:pPr>
            <a:r>
              <a:rPr lang="en-GB" sz="2400" dirty="0" smtClean="0">
                <a:latin typeface="+mj-lt"/>
              </a:rPr>
              <a:t>Know how to evaluate crop performance on your farm</a:t>
            </a:r>
          </a:p>
          <a:p>
            <a:pPr marL="342900" indent="-342900">
              <a:buFont typeface="Arial" pitchFamily="34" charset="0"/>
              <a:buChar char="•"/>
            </a:pPr>
            <a:endParaRPr lang="en-GB" sz="2400" dirty="0" smtClean="0">
              <a:latin typeface="+mj-lt"/>
            </a:endParaRP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19400" y="4724400"/>
            <a:ext cx="285750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06664309"/>
      </p:ext>
    </p:extLst>
  </p:cSld>
  <p:clrMapOvr>
    <a:masterClrMapping/>
  </p:clrMapOvr>
  <p:transition advTm="2549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Post-harvest stability, quality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Shipping versus fresh-market sweet corn</a:t>
            </a:r>
          </a:p>
          <a:p>
            <a:r>
              <a:rPr lang="en-US" dirty="0" smtClean="0"/>
              <a:t>Summer versus fall apples</a:t>
            </a:r>
          </a:p>
          <a:p>
            <a:r>
              <a:rPr lang="en-US" dirty="0" smtClean="0"/>
              <a:t>Susceptibility to cold-injury in spinach</a:t>
            </a:r>
          </a:p>
          <a:p>
            <a:endParaRPr lang="en-US" dirty="0"/>
          </a:p>
          <a:p>
            <a:pPr marL="0" indent="0">
              <a:buNone/>
            </a:pPr>
            <a:r>
              <a:rPr lang="en-US" dirty="0" smtClean="0">
                <a:solidFill>
                  <a:schemeClr val="accent1">
                    <a:lumMod val="50000"/>
                  </a:schemeClr>
                </a:solidFill>
              </a:rPr>
              <a:t>Although picking sooner or later affects post-harvest stability (think peaches or tomatoes), variety selection also influences post-harvest quality.  Varieties best-suited to farmers’ markets often are not the same as those grown for sale to a local grocery store or for wholesale.  </a:t>
            </a:r>
            <a:endParaRPr lang="en-US" dirty="0">
              <a:solidFill>
                <a:schemeClr val="accent1">
                  <a:lumMod val="50000"/>
                </a:schemeClr>
              </a:solidFill>
            </a:endParaRPr>
          </a:p>
        </p:txBody>
      </p:sp>
      <p:pic>
        <p:nvPicPr>
          <p:cNvPr id="21" name="Audio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03603353"/>
      </p:ext>
    </p:extLst>
  </p:cSld>
  <p:clrMapOvr>
    <a:masterClrMapping/>
  </p:clrMapOvr>
  <p:transition spd="slow" advTm="6607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niche</a:t>
            </a:r>
            <a:endParaRPr lang="en-US" dirty="0"/>
          </a:p>
        </p:txBody>
      </p:sp>
      <p:sp>
        <p:nvSpPr>
          <p:cNvPr id="3" name="Content Placeholder 2"/>
          <p:cNvSpPr>
            <a:spLocks noGrp="1"/>
          </p:cNvSpPr>
          <p:nvPr>
            <p:ph idx="1"/>
          </p:nvPr>
        </p:nvSpPr>
        <p:spPr/>
        <p:txBody>
          <a:bodyPr>
            <a:normAutofit fontScale="85000" lnSpcReduction="10000"/>
          </a:bodyPr>
          <a:lstStyle/>
          <a:p>
            <a:r>
              <a:rPr lang="en-US" dirty="0"/>
              <a:t>Acceptable to consumer</a:t>
            </a:r>
          </a:p>
          <a:p>
            <a:r>
              <a:rPr lang="en-US" dirty="0"/>
              <a:t>Retailer</a:t>
            </a:r>
          </a:p>
          <a:p>
            <a:r>
              <a:rPr lang="en-US" dirty="0"/>
              <a:t>Wholesaler</a:t>
            </a:r>
          </a:p>
          <a:p>
            <a:r>
              <a:rPr lang="en-US" dirty="0"/>
              <a:t>Institution or </a:t>
            </a:r>
            <a:r>
              <a:rPr lang="en-US" dirty="0" smtClean="0"/>
              <a:t>restaurant …</a:t>
            </a:r>
          </a:p>
          <a:p>
            <a:pPr marL="0" indent="0">
              <a:buNone/>
            </a:pPr>
            <a:r>
              <a:rPr lang="en-US" dirty="0" smtClean="0"/>
              <a:t>Can you </a:t>
            </a:r>
            <a:r>
              <a:rPr lang="en-US" dirty="0"/>
              <a:t>grow </a:t>
            </a:r>
            <a:r>
              <a:rPr lang="en-US" dirty="0" smtClean="0"/>
              <a:t>a cultivar at </a:t>
            </a:r>
            <a:r>
              <a:rPr lang="en-US" dirty="0"/>
              <a:t>a density </a:t>
            </a:r>
            <a:r>
              <a:rPr lang="en-US" dirty="0" smtClean="0"/>
              <a:t>or spacing that </a:t>
            </a:r>
            <a:r>
              <a:rPr lang="en-US" dirty="0"/>
              <a:t>aids in harvest AND satisfies the needs of the buyer</a:t>
            </a:r>
            <a:r>
              <a:rPr lang="en-US" dirty="0" smtClean="0"/>
              <a:t>?  Can you do it profitably?  (Remember, the market niche for a cultivar is not infinite in size … another growers’ success may or may not be an indicator that you can succeed by doing the same thing.) </a:t>
            </a:r>
            <a:endParaRPr lang="en-US" dirty="0"/>
          </a:p>
          <a:p>
            <a:endParaRPr lang="en-US"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93873538"/>
      </p:ext>
    </p:extLst>
  </p:cSld>
  <p:clrMapOvr>
    <a:masterClrMapping/>
  </p:clrMapOvr>
  <p:transition spd="slow" advTm="2956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Profitability</a:t>
            </a:r>
            <a:endParaRPr lang="en-US" dirty="0"/>
          </a:p>
        </p:txBody>
      </p:sp>
      <p:sp>
        <p:nvSpPr>
          <p:cNvPr id="3" name="Content Placeholder 2"/>
          <p:cNvSpPr>
            <a:spLocks noGrp="1"/>
          </p:cNvSpPr>
          <p:nvPr>
            <p:ph idx="1"/>
          </p:nvPr>
        </p:nvSpPr>
        <p:spPr/>
        <p:txBody>
          <a:bodyPr/>
          <a:lstStyle/>
          <a:p>
            <a:r>
              <a:rPr lang="en-US" dirty="0" smtClean="0"/>
              <a:t>$$ per square foot or acre</a:t>
            </a:r>
          </a:p>
          <a:p>
            <a:pPr lvl="1"/>
            <a:r>
              <a:rPr lang="en-US" dirty="0" smtClean="0"/>
              <a:t>Based on yield, price, and amount actually sold … minus input costs</a:t>
            </a:r>
          </a:p>
          <a:p>
            <a:pPr lvl="1"/>
            <a:r>
              <a:rPr lang="en-US" dirty="0" smtClean="0"/>
              <a:t>Requires accurate record-keeping</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14628669"/>
      </p:ext>
    </p:extLst>
  </p:cSld>
  <p:clrMapOvr>
    <a:masterClrMapping/>
  </p:clrMapOvr>
  <p:transition spd="slow" advTm="2250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Certified organic production?</a:t>
            </a:r>
            <a:endParaRPr lang="en-US" dirty="0"/>
          </a:p>
        </p:txBody>
      </p:sp>
      <p:sp>
        <p:nvSpPr>
          <p:cNvPr id="3" name="Content Placeholder 2"/>
          <p:cNvSpPr>
            <a:spLocks noGrp="1"/>
          </p:cNvSpPr>
          <p:nvPr>
            <p:ph idx="1"/>
          </p:nvPr>
        </p:nvSpPr>
        <p:spPr/>
        <p:txBody>
          <a:bodyPr>
            <a:normAutofit lnSpcReduction="10000"/>
          </a:bodyPr>
          <a:lstStyle/>
          <a:p>
            <a:r>
              <a:rPr lang="en-US" dirty="0" smtClean="0"/>
              <a:t>Requirements for seed purchasing</a:t>
            </a:r>
          </a:p>
          <a:p>
            <a:pPr lvl="1"/>
            <a:r>
              <a:rPr lang="en-US" dirty="0" smtClean="0"/>
              <a:t>The </a:t>
            </a:r>
            <a:r>
              <a:rPr lang="en-US" dirty="0"/>
              <a:t>National Organic Program (NOP) </a:t>
            </a:r>
            <a:r>
              <a:rPr lang="en-US" sz="1800" dirty="0"/>
              <a:t>(</a:t>
            </a:r>
            <a:r>
              <a:rPr lang="en-US" sz="1800" dirty="0">
                <a:hlinkClick r:id="rId5"/>
              </a:rPr>
              <a:t>http://</a:t>
            </a:r>
            <a:r>
              <a:rPr lang="en-US" sz="1800" dirty="0" smtClean="0">
                <a:hlinkClick r:id="rId5"/>
              </a:rPr>
              <a:t>www.ams.usda.gov/AMSv1.0/NOPNationalOrganicProgramHome</a:t>
            </a:r>
            <a:r>
              <a:rPr lang="en-US" sz="1800" dirty="0" smtClean="0"/>
              <a:t>) </a:t>
            </a:r>
            <a:r>
              <a:rPr lang="en-US" dirty="0" smtClean="0"/>
              <a:t>requires </a:t>
            </a:r>
            <a:r>
              <a:rPr lang="en-US" dirty="0"/>
              <a:t>crop and plant producers to use organic seeds, annual seedlings and planting stock within their </a:t>
            </a:r>
            <a:r>
              <a:rPr lang="en-US" dirty="0" smtClean="0"/>
              <a:t>operations unless they can verify that such sources do not exist.</a:t>
            </a:r>
          </a:p>
          <a:p>
            <a:pPr lvl="1"/>
            <a:r>
              <a:rPr lang="en-US" dirty="0" smtClean="0"/>
              <a:t>Untreated seed is not the same as organic seed</a:t>
            </a:r>
          </a:p>
          <a:p>
            <a:pPr lvl="1"/>
            <a:r>
              <a:rPr lang="en-US" dirty="0" smtClean="0"/>
              <a:t>Heirlooms to hybrids can be grown organically – or not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10329357"/>
      </p:ext>
    </p:extLst>
  </p:cSld>
  <p:clrMapOvr>
    <a:masterClrMapping/>
  </p:clrMapOvr>
  <p:transition spd="slow" advTm="4129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Information on Cultivar Performance</a:t>
            </a:r>
            <a:endParaRPr lang="en-US" sz="3600" dirty="0"/>
          </a:p>
        </p:txBody>
      </p:sp>
      <p:sp>
        <p:nvSpPr>
          <p:cNvPr id="3" name="Content Placeholder 2"/>
          <p:cNvSpPr>
            <a:spLocks noGrp="1"/>
          </p:cNvSpPr>
          <p:nvPr>
            <p:ph idx="1"/>
          </p:nvPr>
        </p:nvSpPr>
        <p:spPr/>
        <p:txBody>
          <a:bodyPr/>
          <a:lstStyle/>
          <a:p>
            <a:r>
              <a:rPr lang="en-US" dirty="0" smtClean="0"/>
              <a:t>Seed and plant stock catalogs, suppliers</a:t>
            </a:r>
          </a:p>
          <a:p>
            <a:r>
              <a:rPr lang="en-US" dirty="0" smtClean="0"/>
              <a:t>Research reports </a:t>
            </a:r>
          </a:p>
          <a:p>
            <a:r>
              <a:rPr lang="en-US" dirty="0" smtClean="0"/>
              <a:t>Extension programs</a:t>
            </a:r>
          </a:p>
          <a:p>
            <a:r>
              <a:rPr lang="en-US" dirty="0" smtClean="0"/>
              <a:t>Other growers, farmers markets</a:t>
            </a:r>
          </a:p>
          <a:p>
            <a:r>
              <a:rPr lang="en-US" dirty="0" smtClean="0"/>
              <a:t>Your experience and records</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5115321"/>
      </p:ext>
    </p:extLst>
  </p:cSld>
  <p:clrMapOvr>
    <a:masterClrMapping/>
  </p:clrMapOvr>
  <p:transition spd="slow" advTm="3613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catalogs carefully</a:t>
            </a:r>
            <a:endParaRPr lang="en-US" dirty="0"/>
          </a:p>
        </p:txBody>
      </p:sp>
      <p:sp>
        <p:nvSpPr>
          <p:cNvPr id="3" name="Content Placeholder 2"/>
          <p:cNvSpPr>
            <a:spLocks noGrp="1"/>
          </p:cNvSpPr>
          <p:nvPr>
            <p:ph idx="1"/>
          </p:nvPr>
        </p:nvSpPr>
        <p:spPr/>
        <p:txBody>
          <a:bodyPr>
            <a:normAutofit lnSpcReduction="10000"/>
          </a:bodyPr>
          <a:lstStyle/>
          <a:p>
            <a:r>
              <a:rPr lang="en-US" dirty="0" smtClean="0"/>
              <a:t>Great source of </a:t>
            </a:r>
            <a:r>
              <a:rPr lang="en-US" u="sng" dirty="0" smtClean="0"/>
              <a:t>variety-specific</a:t>
            </a:r>
            <a:r>
              <a:rPr lang="en-US" dirty="0" smtClean="0"/>
              <a:t> information.</a:t>
            </a:r>
          </a:p>
          <a:p>
            <a:r>
              <a:rPr lang="en-US" dirty="0" smtClean="0"/>
              <a:t>Companies spend a good deal of time and effort evaluating their varieties under specific conditions and provide valuable information.</a:t>
            </a:r>
          </a:p>
          <a:p>
            <a:r>
              <a:rPr lang="en-US" dirty="0" smtClean="0"/>
              <a:t>For example, lettuce: leaf or head, cold or heat tolerant, high tunnel or field grown, organic, salad mix component, disease or insect resistance or susceptibility, grows well in containers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55282608"/>
      </p:ext>
    </p:extLst>
  </p:cSld>
  <p:clrMapOvr>
    <a:masterClrMapping/>
  </p:clrMapOvr>
  <p:transition spd="slow" advTm="2499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Varietal evaluation</a:t>
            </a:r>
            <a:endParaRPr lang="en-US" dirty="0"/>
          </a:p>
        </p:txBody>
      </p:sp>
      <p:sp>
        <p:nvSpPr>
          <p:cNvPr id="3" name="Content Placeholder 2"/>
          <p:cNvSpPr>
            <a:spLocks noGrp="1"/>
          </p:cNvSpPr>
          <p:nvPr>
            <p:ph idx="1"/>
          </p:nvPr>
        </p:nvSpPr>
        <p:spPr/>
        <p:txBody>
          <a:bodyPr/>
          <a:lstStyle/>
          <a:p>
            <a:r>
              <a:rPr lang="en-US" dirty="0" smtClean="0"/>
              <a:t>Midwest Vegetable Variety Trial Reports</a:t>
            </a:r>
          </a:p>
          <a:p>
            <a:r>
              <a:rPr lang="en-US" dirty="0" smtClean="0"/>
              <a:t>Can be found online at: </a:t>
            </a:r>
            <a:r>
              <a:rPr lang="en-US" dirty="0" smtClean="0">
                <a:hlinkClick r:id="rId5"/>
              </a:rPr>
              <a:t>https://ag.purdue.edu/hla/fruitveg/Pages/MVVTRB.aspx</a:t>
            </a:r>
            <a:endParaRPr lang="en-US" dirty="0" smtClean="0"/>
          </a:p>
          <a:p>
            <a:r>
              <a:rPr lang="en-US" dirty="0" smtClean="0"/>
              <a:t>Created by Extension and University research stations from states across the Midwest.</a:t>
            </a:r>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88473175"/>
      </p:ext>
    </p:extLst>
  </p:cSld>
  <p:clrMapOvr>
    <a:masterClrMapping/>
  </p:clrMapOvr>
  <p:transition spd="slow" advTm="1691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71600" y="1143000"/>
            <a:ext cx="3538538" cy="459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257800" y="1295400"/>
            <a:ext cx="3657600" cy="2031325"/>
          </a:xfrm>
          <a:prstGeom prst="rect">
            <a:avLst/>
          </a:prstGeom>
          <a:noFill/>
        </p:spPr>
        <p:txBody>
          <a:bodyPr wrap="square" rtlCol="0">
            <a:spAutoFit/>
          </a:bodyPr>
          <a:lstStyle/>
          <a:p>
            <a:r>
              <a:rPr lang="en-US" dirty="0" smtClean="0"/>
              <a:t>The annual Midwest Vegetable Production Guide for Commercial Growers includes listings of several varieties suitable for commercial production … but it is not all-inclusive.</a:t>
            </a:r>
          </a:p>
          <a:p>
            <a:endParaRPr lang="en-US" dirty="0"/>
          </a:p>
        </p:txBody>
      </p:sp>
      <p:sp>
        <p:nvSpPr>
          <p:cNvPr id="3" name="TextBox 2"/>
          <p:cNvSpPr txBox="1"/>
          <p:nvPr/>
        </p:nvSpPr>
        <p:spPr>
          <a:xfrm>
            <a:off x="762000" y="381000"/>
            <a:ext cx="8153400" cy="523220"/>
          </a:xfrm>
          <a:prstGeom prst="rect">
            <a:avLst/>
          </a:prstGeom>
          <a:noFill/>
        </p:spPr>
        <p:txBody>
          <a:bodyPr wrap="square" rtlCol="0">
            <a:spAutoFit/>
          </a:bodyPr>
          <a:lstStyle/>
          <a:p>
            <a:r>
              <a:rPr lang="en-US" sz="2800" dirty="0">
                <a:hlinkClick r:id="rId6"/>
              </a:rPr>
              <a:t>http://</a:t>
            </a:r>
            <a:r>
              <a:rPr lang="en-US" sz="2800" dirty="0" smtClean="0">
                <a:hlinkClick r:id="rId6"/>
              </a:rPr>
              <a:t>www.btny.purdue.edu/pubs/id/id-56/ID-56.pdf</a:t>
            </a:r>
            <a:r>
              <a:rPr lang="en-US" sz="2800" dirty="0" smtClean="0"/>
              <a:t> </a:t>
            </a:r>
            <a:endParaRPr lang="en-US" sz="28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74521351"/>
      </p:ext>
    </p:extLst>
  </p:cSld>
  <p:clrMapOvr>
    <a:masterClrMapping/>
  </p:clrMapOvr>
  <p:transition spd="slow" advTm="2351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Apple and Peach Cultivars and Rootstocks</a:t>
            </a:r>
            <a:endParaRPr lang="en-US" sz="3600" dirty="0"/>
          </a:p>
        </p:txBody>
      </p:sp>
      <p:sp>
        <p:nvSpPr>
          <p:cNvPr id="3" name="Content Placeholder 2"/>
          <p:cNvSpPr>
            <a:spLocks noGrp="1"/>
          </p:cNvSpPr>
          <p:nvPr>
            <p:ph idx="1"/>
          </p:nvPr>
        </p:nvSpPr>
        <p:spPr>
          <a:xfrm>
            <a:off x="762000" y="1596413"/>
            <a:ext cx="8077200" cy="2899387"/>
          </a:xfrm>
        </p:spPr>
        <p:txBody>
          <a:bodyPr>
            <a:normAutofit lnSpcReduction="10000"/>
          </a:bodyPr>
          <a:lstStyle/>
          <a:p>
            <a:r>
              <a:rPr lang="en-US" sz="2400" dirty="0" smtClean="0"/>
              <a:t>Rootstocks determine size and (to some extent) disease resistance</a:t>
            </a:r>
          </a:p>
          <a:p>
            <a:r>
              <a:rPr lang="en-US" sz="2400" dirty="0" smtClean="0"/>
              <a:t>Disease-resistant cultivars allow minimal </a:t>
            </a:r>
            <a:r>
              <a:rPr lang="en-US" sz="2400" dirty="0"/>
              <a:t>fungicide use (see </a:t>
            </a:r>
            <a:r>
              <a:rPr lang="en-US" sz="2400" dirty="0">
                <a:hlinkClick r:id="rId5"/>
              </a:rPr>
              <a:t>http://</a:t>
            </a:r>
            <a:r>
              <a:rPr lang="en-US" sz="2400" dirty="0" smtClean="0">
                <a:hlinkClick r:id="rId5"/>
              </a:rPr>
              <a:t>www.ca.uky.edu/agc/pubs/id/id93/intro.pdf</a:t>
            </a:r>
            <a:r>
              <a:rPr lang="en-US" sz="2400" dirty="0" smtClean="0"/>
              <a:t> and </a:t>
            </a:r>
            <a:r>
              <a:rPr lang="en-US" sz="2000" dirty="0">
                <a:hlinkClick r:id="rId6"/>
              </a:rPr>
              <a:t>http://</a:t>
            </a:r>
            <a:r>
              <a:rPr lang="en-US" sz="2000" dirty="0" smtClean="0">
                <a:hlinkClick r:id="rId6"/>
              </a:rPr>
              <a:t>www.extension.purdue.edu/extmedia/BP/BP-132-W.pdf</a:t>
            </a:r>
            <a:r>
              <a:rPr lang="en-US" sz="2400" dirty="0" smtClean="0"/>
              <a:t>, as well as nursery catalogs)</a:t>
            </a:r>
          </a:p>
          <a:p>
            <a:r>
              <a:rPr lang="en-US" sz="2400" dirty="0" smtClean="0"/>
              <a:t>Different cultivars provide harvests over a range of several weeks … see nursery catalogs</a:t>
            </a:r>
            <a:endParaRPr lang="en-US" sz="2400" dirty="0"/>
          </a:p>
        </p:txBody>
      </p:sp>
      <p:pic>
        <p:nvPicPr>
          <p:cNvPr id="4" name="Picture 3" descr="Fruit Diseases: Disease Susceptibility of Common Apple Cultivars, BP-132-W - BP-132-W.pdf - Mozilla Firefox"/>
          <p:cNvPicPr>
            <a:picLocks noChangeAspect="1"/>
          </p:cNvPicPr>
          <p:nvPr/>
        </p:nvPicPr>
        <p:blipFill rotWithShape="1">
          <a:blip r:embed="rId7">
            <a:extLst>
              <a:ext uri="{28A0092B-C50C-407E-A947-70E740481C1C}">
                <a14:useLocalDpi xmlns:a14="http://schemas.microsoft.com/office/drawing/2010/main"/>
              </a:ext>
            </a:extLst>
          </a:blip>
          <a:srcRect l="23333" t="23989" r="24479" b="20669"/>
          <a:stretch/>
        </p:blipFill>
        <p:spPr>
          <a:xfrm>
            <a:off x="2590800" y="4477320"/>
            <a:ext cx="3657600" cy="219018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39317650"/>
      </p:ext>
    </p:extLst>
  </p:cSld>
  <p:clrMapOvr>
    <a:masterClrMapping/>
  </p:clrMapOvr>
  <p:transition spd="slow" advTm="3917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pple Tree Root Stocks : Adams County Nursery - Mozilla Firefox"/>
          <p:cNvPicPr>
            <a:picLocks noChangeAspect="1"/>
          </p:cNvPicPr>
          <p:nvPr/>
        </p:nvPicPr>
        <p:blipFill rotWithShape="1">
          <a:blip r:embed="rId5">
            <a:extLst>
              <a:ext uri="{28A0092B-C50C-407E-A947-70E740481C1C}">
                <a14:useLocalDpi xmlns:a14="http://schemas.microsoft.com/office/drawing/2010/main"/>
              </a:ext>
            </a:extLst>
          </a:blip>
          <a:srcRect l="25521" t="16795" r="26146"/>
          <a:stretch/>
        </p:blipFill>
        <p:spPr>
          <a:xfrm>
            <a:off x="228600" y="228600"/>
            <a:ext cx="5486400" cy="5333215"/>
          </a:xfrm>
          <a:prstGeom prst="rect">
            <a:avLst/>
          </a:prstGeom>
        </p:spPr>
      </p:pic>
      <p:sp>
        <p:nvSpPr>
          <p:cNvPr id="3" name="TextBox 2"/>
          <p:cNvSpPr txBox="1"/>
          <p:nvPr/>
        </p:nvSpPr>
        <p:spPr>
          <a:xfrm>
            <a:off x="122238" y="5802739"/>
            <a:ext cx="8382000" cy="830997"/>
          </a:xfrm>
          <a:prstGeom prst="rect">
            <a:avLst/>
          </a:prstGeom>
          <a:noFill/>
        </p:spPr>
        <p:txBody>
          <a:bodyPr wrap="square" rtlCol="0">
            <a:spAutoFit/>
          </a:bodyPr>
          <a:lstStyle/>
          <a:p>
            <a:r>
              <a:rPr lang="en-US" sz="2400" dirty="0"/>
              <a:t>Apple rootstocks:  </a:t>
            </a:r>
            <a:r>
              <a:rPr lang="en-US" sz="2400" dirty="0">
                <a:hlinkClick r:id="rId6"/>
              </a:rPr>
              <a:t>http://</a:t>
            </a:r>
            <a:r>
              <a:rPr lang="en-US" sz="2400" dirty="0" smtClean="0">
                <a:hlinkClick r:id="rId6"/>
              </a:rPr>
              <a:t>www.acnursery.com/rootstock.php</a:t>
            </a:r>
            <a:r>
              <a:rPr lang="en-US" sz="2400" dirty="0" smtClean="0"/>
              <a:t>  </a:t>
            </a:r>
          </a:p>
          <a:p>
            <a:r>
              <a:rPr lang="en-US" sz="2400" dirty="0" smtClean="0"/>
              <a:t>(also see other nursery lists and references) </a:t>
            </a:r>
            <a:endParaRPr lang="en-US" sz="2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68792400"/>
      </p:ext>
    </p:extLst>
  </p:cSld>
  <p:clrMapOvr>
    <a:masterClrMapping/>
  </p:clrMapOvr>
  <p:transition spd="slow" advTm="2601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Before you select crops and specific varieties or cultivars, remember that you can’t grow everything…</a:t>
            </a:r>
            <a:endParaRPr lang="en-US" sz="3200" dirty="0"/>
          </a:p>
        </p:txBody>
      </p:sp>
      <p:sp>
        <p:nvSpPr>
          <p:cNvPr id="3" name="Content Placeholder 2"/>
          <p:cNvSpPr>
            <a:spLocks noGrp="1"/>
          </p:cNvSpPr>
          <p:nvPr>
            <p:ph idx="1"/>
          </p:nvPr>
        </p:nvSpPr>
        <p:spPr/>
        <p:txBody>
          <a:bodyPr/>
          <a:lstStyle/>
          <a:p>
            <a:r>
              <a:rPr lang="en-US" dirty="0" smtClean="0"/>
              <a:t>Grow what you have a market for … or what you think you can develop a market for.</a:t>
            </a:r>
          </a:p>
          <a:p>
            <a:r>
              <a:rPr lang="en-US" dirty="0" smtClean="0"/>
              <a:t>Grow what fits in your succession plan.</a:t>
            </a:r>
          </a:p>
          <a:p>
            <a:r>
              <a:rPr lang="en-US" dirty="0" smtClean="0"/>
              <a:t>Grow what fits in your space.</a:t>
            </a:r>
          </a:p>
          <a:p>
            <a:r>
              <a:rPr lang="en-US" dirty="0" smtClean="0"/>
              <a:t>Grow what thrives in your particular environment.</a:t>
            </a: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63596" y="4876800"/>
            <a:ext cx="2552699" cy="1914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1219200" y="5105400"/>
            <a:ext cx="1905000" cy="13716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“If you cant sell it, don’t grow it.”</a:t>
            </a:r>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41982112"/>
      </p:ext>
    </p:extLst>
  </p:cSld>
  <p:clrMapOvr>
    <a:masterClrMapping/>
  </p:clrMapOvr>
  <p:transition spd="slow" advTm="4273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Strawberries</a:t>
            </a:r>
            <a:endParaRPr lang="en-US" dirty="0"/>
          </a:p>
        </p:txBody>
      </p:sp>
      <p:sp>
        <p:nvSpPr>
          <p:cNvPr id="3" name="Content Placeholder 2"/>
          <p:cNvSpPr>
            <a:spLocks noGrp="1"/>
          </p:cNvSpPr>
          <p:nvPr>
            <p:ph idx="1"/>
          </p:nvPr>
        </p:nvSpPr>
        <p:spPr/>
        <p:txBody>
          <a:bodyPr>
            <a:normAutofit fontScale="77500" lnSpcReduction="20000"/>
          </a:bodyPr>
          <a:lstStyle/>
          <a:p>
            <a:r>
              <a:rPr lang="en-US" dirty="0"/>
              <a:t>June </a:t>
            </a:r>
            <a:r>
              <a:rPr lang="en-US" dirty="0" smtClean="0"/>
              <a:t>bearing - </a:t>
            </a:r>
            <a:r>
              <a:rPr lang="en-US" dirty="0"/>
              <a:t>traditional strawberry matted row production, harvested in May/June time frame. Wide range of maturities could allow extended harvest of 5-6 weeks or more </a:t>
            </a:r>
          </a:p>
          <a:p>
            <a:r>
              <a:rPr lang="en-US" dirty="0" err="1" smtClean="0"/>
              <a:t>Everbearing</a:t>
            </a:r>
            <a:r>
              <a:rPr lang="en-US" dirty="0" smtClean="0"/>
              <a:t> - </a:t>
            </a:r>
            <a:r>
              <a:rPr lang="en-US" dirty="0"/>
              <a:t>harvest fluctuates throughout year, from individual plants not allowed to runner, until frost ends season. Very similar total yields to June bearing</a:t>
            </a:r>
          </a:p>
          <a:p>
            <a:r>
              <a:rPr lang="en-US" dirty="0" smtClean="0"/>
              <a:t>Plasticulture - </a:t>
            </a:r>
            <a:r>
              <a:rPr lang="en-US" dirty="0"/>
              <a:t>higher management system, berries planted in the fall on raised plastic beds, harvest the next season, beginning several weeks earlier than June bearing </a:t>
            </a:r>
            <a:r>
              <a:rPr lang="en-US" dirty="0" smtClean="0"/>
              <a:t>plantings</a:t>
            </a:r>
          </a:p>
          <a:p>
            <a:r>
              <a:rPr lang="en-US" dirty="0" smtClean="0"/>
              <a:t>High-tunnel production … what varieties are best suited?</a:t>
            </a:r>
            <a:endParaRPr lang="en-US"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98731380"/>
      </p:ext>
    </p:extLst>
  </p:cSld>
  <p:clrMapOvr>
    <a:masterClrMapping/>
  </p:clrMapOvr>
  <p:transition spd="slow" advTm="3817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Sweet Corn</a:t>
            </a:r>
            <a:endParaRPr lang="en-US" dirty="0"/>
          </a:p>
        </p:txBody>
      </p:sp>
      <p:sp>
        <p:nvSpPr>
          <p:cNvPr id="3" name="Content Placeholder 2"/>
          <p:cNvSpPr>
            <a:spLocks noGrp="1"/>
          </p:cNvSpPr>
          <p:nvPr>
            <p:ph idx="1"/>
          </p:nvPr>
        </p:nvSpPr>
        <p:spPr/>
        <p:txBody>
          <a:bodyPr>
            <a:normAutofit fontScale="77500" lnSpcReduction="20000"/>
          </a:bodyPr>
          <a:lstStyle/>
          <a:p>
            <a:r>
              <a:rPr lang="en-US" dirty="0"/>
              <a:t>Many types of sweet corn, varying in sugar/starch content, insect and herbicide tolerance, maturity, color, etc.</a:t>
            </a:r>
          </a:p>
          <a:p>
            <a:r>
              <a:rPr lang="en-US" dirty="0"/>
              <a:t>Standard, sugary enhanced (SE), shrunken (SH2), and combinations</a:t>
            </a:r>
          </a:p>
          <a:p>
            <a:r>
              <a:rPr lang="en-US" dirty="0"/>
              <a:t>Yellow, white, bicolor</a:t>
            </a:r>
          </a:p>
          <a:p>
            <a:r>
              <a:rPr lang="en-US" dirty="0"/>
              <a:t>GMO </a:t>
            </a:r>
            <a:r>
              <a:rPr lang="en-US" dirty="0" err="1" smtClean="0"/>
              <a:t>traited</a:t>
            </a:r>
            <a:r>
              <a:rPr lang="en-US" dirty="0" smtClean="0"/>
              <a:t> - </a:t>
            </a:r>
            <a:r>
              <a:rPr lang="en-US" i="1" dirty="0"/>
              <a:t>Attribute</a:t>
            </a:r>
            <a:r>
              <a:rPr lang="en-US" dirty="0"/>
              <a:t> insect protection, </a:t>
            </a:r>
            <a:r>
              <a:rPr lang="en-US" i="1" dirty="0"/>
              <a:t>Performance</a:t>
            </a:r>
            <a:r>
              <a:rPr lang="en-US" dirty="0"/>
              <a:t> insect/herbicide protection </a:t>
            </a:r>
            <a:endParaRPr lang="en-US" dirty="0" smtClean="0"/>
          </a:p>
          <a:p>
            <a:r>
              <a:rPr lang="en-US" dirty="0" smtClean="0"/>
              <a:t>Consider resistance to Stewart’s wilt (bacterial disease transmitted by corn flea beetles)</a:t>
            </a:r>
          </a:p>
          <a:p>
            <a:r>
              <a:rPr lang="en-US" dirty="0" smtClean="0"/>
              <a:t>To prevent starchy, tough kernels, isolate </a:t>
            </a:r>
            <a:r>
              <a:rPr lang="en-US" dirty="0" err="1" smtClean="0"/>
              <a:t>supersweets</a:t>
            </a:r>
            <a:r>
              <a:rPr lang="en-US" dirty="0" smtClean="0"/>
              <a:t> (SH2) from SE types by at least 100 ft. in commercial plantings or by a 10-day difference in silking dates.</a:t>
            </a:r>
            <a:endParaRPr lang="en-US"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61777499"/>
      </p:ext>
    </p:extLst>
  </p:cSld>
  <p:clrMapOvr>
    <a:masterClrMapping/>
  </p:clrMapOvr>
  <p:transition spd="slow" advTm="7417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Tomatoes</a:t>
            </a:r>
            <a:endParaRPr lang="en-US" dirty="0"/>
          </a:p>
        </p:txBody>
      </p:sp>
      <p:sp>
        <p:nvSpPr>
          <p:cNvPr id="3" name="Content Placeholder 2"/>
          <p:cNvSpPr>
            <a:spLocks noGrp="1"/>
          </p:cNvSpPr>
          <p:nvPr>
            <p:ph idx="1"/>
          </p:nvPr>
        </p:nvSpPr>
        <p:spPr>
          <a:xfrm>
            <a:off x="762000" y="1219201"/>
            <a:ext cx="8077200" cy="3429000"/>
          </a:xfrm>
        </p:spPr>
        <p:txBody>
          <a:bodyPr>
            <a:normAutofit fontScale="92500" lnSpcReduction="10000"/>
          </a:bodyPr>
          <a:lstStyle/>
          <a:p>
            <a:r>
              <a:rPr lang="en-US" dirty="0"/>
              <a:t>Wide range of maturities, color, sizes, acidity, etc.</a:t>
            </a:r>
          </a:p>
          <a:p>
            <a:r>
              <a:rPr lang="en-US" dirty="0"/>
              <a:t>Heirloom (open pollinated)</a:t>
            </a:r>
          </a:p>
          <a:p>
            <a:r>
              <a:rPr lang="en-US" dirty="0"/>
              <a:t>Hybrid </a:t>
            </a:r>
          </a:p>
          <a:p>
            <a:r>
              <a:rPr lang="en-US" dirty="0" smtClean="0"/>
              <a:t>Globe </a:t>
            </a:r>
            <a:r>
              <a:rPr lang="en-US" dirty="0"/>
              <a:t>(round), beefsteak (large), cherry, R</a:t>
            </a:r>
            <a:r>
              <a:rPr lang="en-US" dirty="0" smtClean="0"/>
              <a:t>oma</a:t>
            </a:r>
            <a:r>
              <a:rPr lang="en-US" dirty="0"/>
              <a:t>, pear, plum, </a:t>
            </a:r>
            <a:r>
              <a:rPr lang="en-US" dirty="0" smtClean="0"/>
              <a:t>grape</a:t>
            </a:r>
          </a:p>
          <a:p>
            <a:r>
              <a:rPr lang="en-US" dirty="0" smtClean="0"/>
              <a:t>Consider disease resistance (V,F,N, … and more)</a:t>
            </a:r>
            <a:endParaRPr lang="en-US" dirty="0"/>
          </a:p>
        </p:txBody>
      </p:sp>
      <p:pic>
        <p:nvPicPr>
          <p:cNvPr id="4" name="Picture 6" descr="http://ts3.mm.bing.net/th?id=H.4837469789225402&amp;pid=15.1">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19200" y="4648200"/>
            <a:ext cx="2951356" cy="2005048"/>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32968442"/>
      </p:ext>
    </p:extLst>
  </p:cSld>
  <p:clrMapOvr>
    <a:masterClrMapping/>
  </p:clrMapOvr>
  <p:transition spd="slow" advTm="2706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Evaluating plant performance on your farm … observe and record</a:t>
            </a:r>
            <a:endParaRPr lang="en-US" sz="3600" dirty="0"/>
          </a:p>
        </p:txBody>
      </p:sp>
      <p:sp>
        <p:nvSpPr>
          <p:cNvPr id="3" name="Content Placeholder 2"/>
          <p:cNvSpPr>
            <a:spLocks noGrp="1"/>
          </p:cNvSpPr>
          <p:nvPr>
            <p:ph idx="1"/>
          </p:nvPr>
        </p:nvSpPr>
        <p:spPr/>
        <p:txBody>
          <a:bodyPr/>
          <a:lstStyle/>
          <a:p>
            <a:r>
              <a:rPr lang="en-US" dirty="0" smtClean="0"/>
              <a:t>Germination</a:t>
            </a:r>
          </a:p>
          <a:p>
            <a:r>
              <a:rPr lang="en-US" dirty="0" smtClean="0"/>
              <a:t>Plant stand</a:t>
            </a:r>
          </a:p>
          <a:p>
            <a:r>
              <a:rPr lang="en-US" dirty="0" smtClean="0"/>
              <a:t>Insect and disease occurrence</a:t>
            </a:r>
          </a:p>
          <a:p>
            <a:r>
              <a:rPr lang="en-US" dirty="0" smtClean="0"/>
              <a:t>Dates of harvest</a:t>
            </a:r>
          </a:p>
          <a:p>
            <a:r>
              <a:rPr lang="en-US" dirty="0" smtClean="0"/>
              <a:t>Yield by date</a:t>
            </a:r>
          </a:p>
          <a:p>
            <a:r>
              <a:rPr lang="en-US" dirty="0" smtClean="0"/>
              <a:t>Percent culls</a:t>
            </a:r>
          </a:p>
          <a:p>
            <a:r>
              <a:rPr lang="en-US" dirty="0" smtClean="0"/>
              <a:t>Market price, total sales, unsold compost</a:t>
            </a:r>
          </a:p>
          <a:p>
            <a:endParaRPr lang="en-US" dirty="0" smtClean="0"/>
          </a:p>
          <a:p>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53310349"/>
      </p:ext>
    </p:extLst>
  </p:cSld>
  <p:clrMapOvr>
    <a:masterClrMapping/>
  </p:clrMapOvr>
  <p:transition spd="slow" advTm="4578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39124" cy="1143000"/>
          </a:xfrm>
        </p:spPr>
        <p:txBody>
          <a:bodyPr>
            <a:noAutofit/>
          </a:bodyPr>
          <a:lstStyle/>
          <a:p>
            <a:r>
              <a:rPr lang="en-US" sz="3600" dirty="0" smtClean="0"/>
              <a:t>Consider cultural practices when choosing crops, varieties, and cultivars.</a:t>
            </a:r>
            <a:endParaRPr lang="en-US" sz="3600" dirty="0"/>
          </a:p>
        </p:txBody>
      </p:sp>
      <p:sp>
        <p:nvSpPr>
          <p:cNvPr id="3" name="Content Placeholder 2"/>
          <p:cNvSpPr>
            <a:spLocks noGrp="1"/>
          </p:cNvSpPr>
          <p:nvPr>
            <p:ph idx="1"/>
          </p:nvPr>
        </p:nvSpPr>
        <p:spPr>
          <a:xfrm>
            <a:off x="762000" y="1596413"/>
            <a:ext cx="5410200" cy="4297363"/>
          </a:xfrm>
        </p:spPr>
        <p:txBody>
          <a:bodyPr>
            <a:normAutofit lnSpcReduction="10000"/>
          </a:bodyPr>
          <a:lstStyle/>
          <a:p>
            <a:r>
              <a:rPr lang="en-US" dirty="0" smtClean="0"/>
              <a:t>Location, including drainage </a:t>
            </a:r>
          </a:p>
          <a:p>
            <a:r>
              <a:rPr lang="en-US" dirty="0" smtClean="0"/>
              <a:t>Soil types:  pH, sandy soil, clay soil, loamy soil</a:t>
            </a:r>
          </a:p>
          <a:p>
            <a:r>
              <a:rPr lang="en-US" dirty="0" smtClean="0"/>
              <a:t>Layout of site</a:t>
            </a:r>
          </a:p>
          <a:p>
            <a:r>
              <a:rPr lang="en-US" dirty="0" smtClean="0"/>
              <a:t>Rotation</a:t>
            </a:r>
          </a:p>
          <a:p>
            <a:r>
              <a:rPr lang="en-US" dirty="0" smtClean="0"/>
              <a:t>Planting method – direct seed or transplant</a:t>
            </a:r>
          </a:p>
          <a:p>
            <a:r>
              <a:rPr lang="en-US" dirty="0" smtClean="0"/>
              <a:t>Pest management</a:t>
            </a:r>
            <a:endParaRPr lang="en-US" dirty="0"/>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00800" y="1605788"/>
            <a:ext cx="2552700" cy="228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48200" y="4921765"/>
            <a:ext cx="1524000" cy="1831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88458417"/>
      </p:ext>
    </p:extLst>
  </p:cSld>
  <p:clrMapOvr>
    <a:masterClrMapping/>
  </p:clrMapOvr>
  <p:transition spd="slow" advTm="11322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5" name="Content Placeholder 4"/>
          <p:cNvSpPr>
            <a:spLocks noGrp="1"/>
          </p:cNvSpPr>
          <p:nvPr>
            <p:ph idx="1"/>
          </p:nvPr>
        </p:nvSpPr>
        <p:spPr>
          <a:xfrm>
            <a:off x="762000" y="1596413"/>
            <a:ext cx="8077200" cy="3508987"/>
          </a:xfrm>
        </p:spPr>
        <p:txBody>
          <a:bodyPr>
            <a:normAutofit/>
          </a:bodyPr>
          <a:lstStyle/>
          <a:p>
            <a:r>
              <a:rPr lang="en-US" dirty="0" smtClean="0"/>
              <a:t>Seed and nursery catalogs</a:t>
            </a:r>
          </a:p>
          <a:p>
            <a:pPr lvl="1"/>
            <a:r>
              <a:rPr lang="en-US" dirty="0" smtClean="0"/>
              <a:t>Seed suppliers include Johnny’s, </a:t>
            </a:r>
            <a:r>
              <a:rPr lang="en-US" dirty="0" err="1" smtClean="0"/>
              <a:t>Siegers</a:t>
            </a:r>
            <a:r>
              <a:rPr lang="en-US" dirty="0" smtClean="0"/>
              <a:t>, Seedway, </a:t>
            </a:r>
            <a:r>
              <a:rPr lang="en-US" dirty="0" err="1" smtClean="0"/>
              <a:t>Rispens</a:t>
            </a:r>
            <a:r>
              <a:rPr lang="en-US" dirty="0" smtClean="0"/>
              <a:t>, Rupp, Stokes, and more</a:t>
            </a:r>
          </a:p>
          <a:p>
            <a:pPr lvl="1"/>
            <a:r>
              <a:rPr lang="en-US" dirty="0" smtClean="0"/>
              <a:t>Fruit nurseries include Stark’s, Adams County, Moser Fruit Tree Sales (including Grandpa’s Orchard), </a:t>
            </a:r>
            <a:r>
              <a:rPr lang="en-US" dirty="0" err="1" smtClean="0"/>
              <a:t>Raintree</a:t>
            </a:r>
            <a:r>
              <a:rPr lang="en-US" dirty="0" smtClean="0"/>
              <a:t>, Van Well, Cummins, </a:t>
            </a:r>
            <a:r>
              <a:rPr lang="en-US" dirty="0" err="1" smtClean="0"/>
              <a:t>Nourse</a:t>
            </a:r>
            <a:r>
              <a:rPr lang="en-US" dirty="0" smtClean="0"/>
              <a:t>, Indiana Berry, and more</a:t>
            </a:r>
          </a:p>
          <a:p>
            <a:pPr lvl="1"/>
            <a:endParaRPr lang="en-US" dirty="0"/>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95355007"/>
      </p:ext>
    </p:extLst>
  </p:cSld>
  <p:clrMapOvr>
    <a:masterClrMapping/>
  </p:clrMapOvr>
  <p:transition spd="slow" advTm="1993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To reach us</a:t>
            </a:r>
            <a:endParaRPr lang="en-US" dirty="0"/>
          </a:p>
        </p:txBody>
      </p:sp>
      <p:graphicFrame>
        <p:nvGraphicFramePr>
          <p:cNvPr id="5" name="Content Placeholder 4"/>
          <p:cNvGraphicFramePr>
            <a:graphicFrameLocks noGrp="1"/>
          </p:cNvGraphicFramePr>
          <p:nvPr>
            <p:ph idx="1"/>
            <p:custDataLst>
              <p:tags r:id="rId3"/>
            </p:custDataLst>
            <p:extLst>
              <p:ext uri="{D42A27DB-BD31-4B8C-83A1-F6EECF244321}">
                <p14:modId xmlns:p14="http://schemas.microsoft.com/office/powerpoint/2010/main" val="2970116322"/>
              </p:ext>
            </p:extLst>
          </p:nvPr>
        </p:nvGraphicFramePr>
        <p:xfrm>
          <a:off x="2041634" y="1838434"/>
          <a:ext cx="5486400" cy="3850640"/>
        </p:xfrm>
        <a:graphic>
          <a:graphicData uri="http://schemas.openxmlformats.org/drawingml/2006/table">
            <a:tbl>
              <a:tblPr firstRow="1" bandRow="1">
                <a:tableStyleId>{5FD0F851-EC5A-4D38-B0AD-8093EC10F338}</a:tableStyleId>
              </a:tblPr>
              <a:tblGrid>
                <a:gridCol w="1866507"/>
                <a:gridCol w="3619893"/>
              </a:tblGrid>
              <a:tr h="665480">
                <a:tc>
                  <a:txBody>
                    <a:bodyPr/>
                    <a:lstStyle/>
                    <a:p>
                      <a:r>
                        <a:rPr lang="en-US" dirty="0" smtClean="0">
                          <a:latin typeface="+mj-lt"/>
                        </a:rPr>
                        <a:t>Contacts</a:t>
                      </a:r>
                      <a:endParaRPr lang="en-US" dirty="0">
                        <a:latin typeface="+mj-lt"/>
                      </a:endParaRPr>
                    </a:p>
                  </a:txBody>
                  <a:tcPr anchor="b"/>
                </a:tc>
                <a:tc>
                  <a:txBody>
                    <a:bodyPr/>
                    <a:lstStyle/>
                    <a:p>
                      <a:r>
                        <a:rPr lang="en-US" dirty="0" smtClean="0">
                          <a:latin typeface="+mj-lt"/>
                        </a:rPr>
                        <a:t>Contact information</a:t>
                      </a:r>
                      <a:endParaRPr lang="en-US" dirty="0">
                        <a:latin typeface="+mj-lt"/>
                      </a:endParaRPr>
                    </a:p>
                  </a:txBody>
                  <a:tcPr anchor="b"/>
                </a:tc>
              </a:tr>
              <a:tr h="665480">
                <a:tc>
                  <a:txBody>
                    <a:bodyPr/>
                    <a:lstStyle/>
                    <a:p>
                      <a:r>
                        <a:rPr lang="en-US" dirty="0" smtClean="0">
                          <a:solidFill>
                            <a:schemeClr val="tx1"/>
                          </a:solidFill>
                          <a:latin typeface="+mj-lt"/>
                        </a:rPr>
                        <a:t>Jeff Kindhart</a:t>
                      </a:r>
                      <a:endParaRPr lang="en-US" dirty="0">
                        <a:solidFill>
                          <a:schemeClr val="tx1"/>
                        </a:solidFill>
                        <a:latin typeface="+mj-lt"/>
                      </a:endParaRPr>
                    </a:p>
                  </a:txBody>
                  <a:tcPr/>
                </a:tc>
                <a:tc>
                  <a:txBody>
                    <a:bodyPr/>
                    <a:lstStyle/>
                    <a:p>
                      <a:r>
                        <a:rPr lang="en-US" dirty="0" smtClean="0">
                          <a:latin typeface="+mj-lt"/>
                          <a:hlinkClick r:id="rId8"/>
                        </a:rPr>
                        <a:t>jkindhar@illinois.edu</a:t>
                      </a:r>
                      <a:endParaRPr lang="en-US" dirty="0">
                        <a:latin typeface="+mj-lt"/>
                      </a:endParaRPr>
                    </a:p>
                  </a:txBody>
                  <a:tcPr/>
                </a:tc>
              </a:tr>
              <a:tr h="665480">
                <a:tc>
                  <a:txBody>
                    <a:bodyPr/>
                    <a:lstStyle/>
                    <a:p>
                      <a:r>
                        <a:rPr lang="en-US" sz="1800" kern="1200" dirty="0" smtClean="0">
                          <a:solidFill>
                            <a:schemeClr val="tx1"/>
                          </a:solidFill>
                          <a:latin typeface="+mj-lt"/>
                          <a:ea typeface="+mn-ea"/>
                          <a:cs typeface="+mn-cs"/>
                        </a:rPr>
                        <a:t>Elizabeth Wahle </a:t>
                      </a:r>
                    </a:p>
                    <a:p>
                      <a:endParaRPr lang="en-US" dirty="0" smtClean="0">
                        <a:solidFill>
                          <a:schemeClr val="tx1"/>
                        </a:solidFill>
                        <a:latin typeface="+mj-lt"/>
                      </a:endParaRPr>
                    </a:p>
                    <a:p>
                      <a:r>
                        <a:rPr lang="en-US" dirty="0" smtClean="0">
                          <a:solidFill>
                            <a:schemeClr val="tx1"/>
                          </a:solidFill>
                          <a:latin typeface="+mj-lt"/>
                        </a:rPr>
                        <a:t>Kyle Cecil</a:t>
                      </a:r>
                      <a:endParaRPr lang="en-US" dirty="0">
                        <a:solidFill>
                          <a:schemeClr val="tx1"/>
                        </a:solidFill>
                        <a:latin typeface="+mj-lt"/>
                      </a:endParaRPr>
                    </a:p>
                  </a:txBody>
                  <a:tcPr/>
                </a:tc>
                <a:tc>
                  <a:txBody>
                    <a:bodyPr/>
                    <a:lstStyle/>
                    <a:p>
                      <a:r>
                        <a:rPr lang="en-US" smtClean="0">
                          <a:latin typeface="+mj-lt"/>
                          <a:hlinkClick r:id="rId9"/>
                        </a:rPr>
                        <a:t>wahle@illinois.edu</a:t>
                      </a:r>
                      <a:endParaRPr lang="en-US" dirty="0" smtClean="0">
                        <a:latin typeface="+mj-lt"/>
                        <a:hlinkClick r:id="rId9"/>
                      </a:endParaRPr>
                    </a:p>
                    <a:p>
                      <a:endParaRPr lang="en-US" dirty="0" smtClean="0">
                        <a:latin typeface="+mj-lt"/>
                        <a:hlinkClick r:id="rId9"/>
                      </a:endParaRPr>
                    </a:p>
                    <a:p>
                      <a:r>
                        <a:rPr lang="en-US" dirty="0" smtClean="0">
                          <a:latin typeface="+mj-lt"/>
                          <a:hlinkClick r:id="rId9"/>
                        </a:rPr>
                        <a:t>cecil@illinois.edu</a:t>
                      </a:r>
                      <a:r>
                        <a:rPr lang="en-US" dirty="0" smtClean="0">
                          <a:latin typeface="+mj-lt"/>
                        </a:rPr>
                        <a:t> </a:t>
                      </a:r>
                    </a:p>
                    <a:p>
                      <a:endParaRPr lang="en-US" dirty="0">
                        <a:latin typeface="+mj-lt"/>
                      </a:endParaRPr>
                    </a:p>
                  </a:txBody>
                  <a:tcPr/>
                </a:tc>
              </a:tr>
              <a:tr h="665480">
                <a:tc>
                  <a:txBody>
                    <a:bodyPr/>
                    <a:lstStyle/>
                    <a:p>
                      <a:r>
                        <a:rPr lang="en-US" dirty="0" smtClean="0">
                          <a:solidFill>
                            <a:schemeClr val="tx1"/>
                          </a:solidFill>
                          <a:latin typeface="+mj-lt"/>
                        </a:rPr>
                        <a:t>Mike Roegge</a:t>
                      </a:r>
                      <a:endParaRPr lang="en-US" dirty="0">
                        <a:solidFill>
                          <a:schemeClr val="tx1"/>
                        </a:solidFill>
                        <a:latin typeface="+mj-lt"/>
                      </a:endParaRPr>
                    </a:p>
                  </a:txBody>
                  <a:tcPr/>
                </a:tc>
                <a:tc>
                  <a:txBody>
                    <a:bodyPr/>
                    <a:lstStyle/>
                    <a:p>
                      <a:r>
                        <a:rPr lang="en-US" dirty="0" smtClean="0">
                          <a:latin typeface="+mj-lt"/>
                          <a:hlinkClick r:id="rId10"/>
                        </a:rPr>
                        <a:t>roeggem@illinois.edu</a:t>
                      </a:r>
                      <a:r>
                        <a:rPr lang="en-US" dirty="0" smtClean="0">
                          <a:latin typeface="+mj-lt"/>
                        </a:rPr>
                        <a:t> </a:t>
                      </a:r>
                      <a:endParaRPr lang="en-US" dirty="0">
                        <a:latin typeface="+mj-lt"/>
                      </a:endParaRPr>
                    </a:p>
                  </a:txBody>
                  <a:tcPr/>
                </a:tc>
              </a:tr>
              <a:tr h="665480">
                <a:tc>
                  <a:txBody>
                    <a:bodyPr/>
                    <a:lstStyle/>
                    <a:p>
                      <a:r>
                        <a:rPr lang="en-US" dirty="0" smtClean="0">
                          <a:latin typeface="+mj-lt"/>
                        </a:rPr>
                        <a:t>Rick Weinzierl</a:t>
                      </a:r>
                      <a:endParaRPr lang="en-US" dirty="0">
                        <a:latin typeface="+mj-lt"/>
                      </a:endParaRPr>
                    </a:p>
                  </a:txBody>
                  <a:tcPr/>
                </a:tc>
                <a:tc>
                  <a:txBody>
                    <a:bodyPr/>
                    <a:lstStyle/>
                    <a:p>
                      <a:r>
                        <a:rPr lang="en-US" dirty="0" smtClean="0">
                          <a:latin typeface="+mj-lt"/>
                          <a:hlinkClick r:id="rId11"/>
                        </a:rPr>
                        <a:t>weinzier@illinois.edu</a:t>
                      </a:r>
                      <a:endParaRPr lang="en-US" dirty="0" smtClean="0">
                        <a:latin typeface="+mj-lt"/>
                      </a:endParaRPr>
                    </a:p>
                  </a:txBody>
                  <a:tcPr/>
                </a:tc>
              </a:tr>
            </a:tbl>
          </a:graphicData>
        </a:graphic>
      </p:graphicFrame>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017968569"/>
      </p:ext>
    </p:extLst>
  </p:cSld>
  <p:clrMapOvr>
    <a:masterClrMapping/>
  </p:clrMapOvr>
  <p:transition spd="slow" advTm="1995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52100545"/>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a:xfrm>
            <a:off x="762000" y="457200"/>
            <a:ext cx="8077200" cy="1166813"/>
          </a:xfrm>
        </p:spPr>
        <p:txBody>
          <a:bodyPr>
            <a:normAutofit/>
          </a:bodyPr>
          <a:lstStyle/>
          <a:p>
            <a:r>
              <a:rPr lang="en-US" dirty="0" smtClean="0"/>
              <a:t>Variety</a:t>
            </a:r>
          </a:p>
        </p:txBody>
      </p:sp>
      <p:sp>
        <p:nvSpPr>
          <p:cNvPr id="17412" name="Rectangle 4"/>
          <p:cNvSpPr>
            <a:spLocks noGrp="1" noChangeArrowheads="1"/>
          </p:cNvSpPr>
          <p:nvPr>
            <p:ph type="body" idx="1"/>
          </p:nvPr>
        </p:nvSpPr>
        <p:spPr>
          <a:xfrm>
            <a:off x="762000" y="1828800"/>
            <a:ext cx="7772400" cy="3810000"/>
          </a:xfrm>
        </p:spPr>
        <p:txBody>
          <a:bodyPr>
            <a:normAutofit fontScale="92500"/>
          </a:bodyPr>
          <a:lstStyle/>
          <a:p>
            <a:r>
              <a:rPr lang="en-US" dirty="0" smtClean="0"/>
              <a:t>Plants that differ from other members of the species in minor ways</a:t>
            </a:r>
          </a:p>
          <a:p>
            <a:r>
              <a:rPr lang="en-US" dirty="0" smtClean="0"/>
              <a:t>Appears naturally with no human intervention </a:t>
            </a:r>
          </a:p>
          <a:p>
            <a:r>
              <a:rPr lang="en-US" dirty="0" smtClean="0"/>
              <a:t>Name is in Latin and follows the species name</a:t>
            </a:r>
          </a:p>
          <a:p>
            <a:pPr lvl="1"/>
            <a:r>
              <a:rPr lang="en-US" dirty="0" smtClean="0"/>
              <a:t>Commonly left out of catalogue listing</a:t>
            </a:r>
          </a:p>
          <a:p>
            <a:r>
              <a:rPr lang="en-US" dirty="0" smtClean="0"/>
              <a:t>Though not technically correct, is used interchangeably with cultivar</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2395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304800"/>
            <a:ext cx="7772400" cy="1143000"/>
          </a:xfrm>
        </p:spPr>
        <p:txBody>
          <a:bodyPr/>
          <a:lstStyle/>
          <a:p>
            <a:pPr eaLnBrk="1" hangingPunct="1"/>
            <a:r>
              <a:rPr lang="en-US" dirty="0" smtClean="0"/>
              <a:t>Good example of variety</a:t>
            </a:r>
          </a:p>
        </p:txBody>
      </p:sp>
      <p:sp>
        <p:nvSpPr>
          <p:cNvPr id="18435" name="Rectangle 3"/>
          <p:cNvSpPr>
            <a:spLocks noGrp="1" noChangeArrowheads="1"/>
          </p:cNvSpPr>
          <p:nvPr>
            <p:ph type="body" sz="half" idx="2"/>
          </p:nvPr>
        </p:nvSpPr>
        <p:spPr>
          <a:xfrm>
            <a:off x="762000" y="1524000"/>
            <a:ext cx="7772400" cy="5029200"/>
          </a:xfrm>
        </p:spPr>
        <p:txBody>
          <a:bodyPr>
            <a:normAutofit fontScale="77500" lnSpcReduction="20000"/>
          </a:bodyPr>
          <a:lstStyle/>
          <a:p>
            <a:pPr eaLnBrk="1" hangingPunct="1"/>
            <a:r>
              <a:rPr lang="en-US" sz="3300" i="1" dirty="0" smtClean="0"/>
              <a:t>Leaves</a:t>
            </a:r>
          </a:p>
          <a:p>
            <a:pPr lvl="1"/>
            <a:r>
              <a:rPr lang="en-US" sz="2800" i="1" dirty="0" smtClean="0"/>
              <a:t>Brassica oleracea acephala</a:t>
            </a:r>
            <a:r>
              <a:rPr lang="en-US" sz="2800" dirty="0" smtClean="0"/>
              <a:t>  - kale, collards</a:t>
            </a:r>
          </a:p>
          <a:p>
            <a:pPr lvl="1"/>
            <a:r>
              <a:rPr lang="en-US" sz="2800" i="1" dirty="0"/>
              <a:t>Brassica oleracea alboglabra</a:t>
            </a:r>
            <a:r>
              <a:rPr lang="en-US" sz="2800" dirty="0"/>
              <a:t>  - Chinese broccoli</a:t>
            </a:r>
          </a:p>
          <a:p>
            <a:pPr eaLnBrk="1" hangingPunct="1"/>
            <a:r>
              <a:rPr lang="en-US" sz="3300" i="1" dirty="0" smtClean="0"/>
              <a:t>Terminal bud</a:t>
            </a:r>
          </a:p>
          <a:p>
            <a:pPr lvl="1"/>
            <a:r>
              <a:rPr lang="en-US" sz="2800" i="1" dirty="0"/>
              <a:t>Brassica oleracea capitata</a:t>
            </a:r>
            <a:r>
              <a:rPr lang="en-US" sz="2800" dirty="0"/>
              <a:t> – red and green </a:t>
            </a:r>
            <a:r>
              <a:rPr lang="en-US" sz="2800" dirty="0" smtClean="0"/>
              <a:t>cabbage</a:t>
            </a:r>
          </a:p>
          <a:p>
            <a:pPr lvl="1"/>
            <a:r>
              <a:rPr lang="en-US" sz="2800" i="1" dirty="0"/>
              <a:t>Brassica oleracea sabauda  - </a:t>
            </a:r>
            <a:r>
              <a:rPr lang="en-US" sz="2800" dirty="0"/>
              <a:t>savoy </a:t>
            </a:r>
            <a:r>
              <a:rPr lang="en-US" sz="2800" dirty="0" smtClean="0"/>
              <a:t>cabbage</a:t>
            </a:r>
          </a:p>
          <a:p>
            <a:pPr eaLnBrk="1" hangingPunct="1"/>
            <a:r>
              <a:rPr lang="en-US" sz="3800" i="1" dirty="0" smtClean="0"/>
              <a:t>Axillary (lateral) buds</a:t>
            </a:r>
          </a:p>
          <a:p>
            <a:pPr lvl="1"/>
            <a:r>
              <a:rPr lang="en-US" sz="2800" i="1" dirty="0"/>
              <a:t>Brassica oleracea gemmifera</a:t>
            </a:r>
            <a:r>
              <a:rPr lang="en-US" sz="2800" dirty="0"/>
              <a:t> - Brussels </a:t>
            </a:r>
            <a:r>
              <a:rPr lang="en-US" sz="2800" dirty="0" smtClean="0"/>
              <a:t>sprouts</a:t>
            </a:r>
          </a:p>
          <a:p>
            <a:r>
              <a:rPr lang="en-US" sz="3600" dirty="0" smtClean="0"/>
              <a:t>Stem</a:t>
            </a:r>
          </a:p>
          <a:p>
            <a:pPr lvl="1"/>
            <a:r>
              <a:rPr lang="en-US" sz="2800" i="1" dirty="0"/>
              <a:t>Brassica oleracea gongylodes</a:t>
            </a:r>
            <a:r>
              <a:rPr lang="en-US" sz="2800" dirty="0"/>
              <a:t>  - kohlrabi</a:t>
            </a:r>
          </a:p>
          <a:p>
            <a:r>
              <a:rPr lang="en-US" sz="3600" dirty="0" smtClean="0"/>
              <a:t>Inflorescences</a:t>
            </a:r>
            <a:endParaRPr lang="en-US" sz="3600" dirty="0"/>
          </a:p>
          <a:p>
            <a:pPr lvl="1"/>
            <a:r>
              <a:rPr lang="en-US" sz="2800" i="1" dirty="0" smtClean="0"/>
              <a:t>Brassica oleracea botrytis</a:t>
            </a:r>
            <a:r>
              <a:rPr lang="en-US" sz="2800" dirty="0" smtClean="0"/>
              <a:t> - cauliflower</a:t>
            </a:r>
          </a:p>
          <a:p>
            <a:pPr lvl="1"/>
            <a:r>
              <a:rPr lang="en-US" sz="2800" i="1" dirty="0" smtClean="0"/>
              <a:t>Brassica oleracea italica</a:t>
            </a:r>
            <a:r>
              <a:rPr lang="en-US" sz="2800" dirty="0" smtClean="0"/>
              <a:t> – broccoli</a:t>
            </a:r>
          </a:p>
          <a:p>
            <a:endParaRPr lang="en-US" sz="2000" dirty="0"/>
          </a:p>
          <a:p>
            <a:endParaRPr lang="en-US" sz="2000" dirty="0"/>
          </a:p>
          <a:p>
            <a:pPr eaLnBrk="1" hangingPunct="1"/>
            <a:endParaRPr lang="en-US" sz="2000" dirty="0" smtClean="0"/>
          </a:p>
        </p:txBody>
      </p:sp>
      <p:pic>
        <p:nvPicPr>
          <p:cNvPr id="18436" name="Picture 4"/>
          <p:cNvPicPr>
            <a:picLocks noGrp="1" noChangeAspect="1" noChangeArrowheads="1"/>
          </p:cNvPicPr>
          <p:nvPr>
            <p:ph sz="half" idx="1"/>
          </p:nvPr>
        </p:nvPicPr>
        <p:blipFill>
          <a:blip r:embed="rId5" cstate="print"/>
          <a:srcRect t="10968" r="3793" b="5531"/>
          <a:stretch>
            <a:fillRect/>
          </a:stretch>
        </p:blipFill>
        <p:spPr>
          <a:xfrm>
            <a:off x="7086600" y="3429000"/>
            <a:ext cx="1600200" cy="1978025"/>
          </a:xfrm>
          <a:noFill/>
          <a:ln w="28575">
            <a:solidFill>
              <a:srgbClr val="993300"/>
            </a:solidFill>
          </a:ln>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7117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457200"/>
            <a:ext cx="7772400" cy="1143000"/>
          </a:xfrm>
        </p:spPr>
        <p:txBody>
          <a:bodyPr/>
          <a:lstStyle/>
          <a:p>
            <a:pPr eaLnBrk="1" hangingPunct="1"/>
            <a:r>
              <a:rPr lang="en-US" smtClean="0"/>
              <a:t>Another example of variety</a:t>
            </a:r>
          </a:p>
        </p:txBody>
      </p:sp>
      <p:sp>
        <p:nvSpPr>
          <p:cNvPr id="19459" name="Rectangle 3"/>
          <p:cNvSpPr>
            <a:spLocks noGrp="1" noChangeArrowheads="1"/>
          </p:cNvSpPr>
          <p:nvPr>
            <p:ph type="body" sz="half" idx="2"/>
          </p:nvPr>
        </p:nvSpPr>
        <p:spPr>
          <a:xfrm>
            <a:off x="685800" y="1524000"/>
            <a:ext cx="7772400" cy="4648200"/>
          </a:xfrm>
        </p:spPr>
        <p:txBody>
          <a:bodyPr/>
          <a:lstStyle/>
          <a:p>
            <a:pPr eaLnBrk="1" hangingPunct="1">
              <a:lnSpc>
                <a:spcPct val="90000"/>
              </a:lnSpc>
            </a:pPr>
            <a:r>
              <a:rPr lang="en-US" i="1" dirty="0" smtClean="0"/>
              <a:t>Zea mays </a:t>
            </a:r>
            <a:r>
              <a:rPr lang="en-US" i="1" dirty="0" err="1" smtClean="0"/>
              <a:t>amylacea</a:t>
            </a:r>
            <a:r>
              <a:rPr lang="en-US" dirty="0" smtClean="0"/>
              <a:t>  - flour corn</a:t>
            </a:r>
          </a:p>
          <a:p>
            <a:pPr eaLnBrk="1" hangingPunct="1">
              <a:lnSpc>
                <a:spcPct val="90000"/>
              </a:lnSpc>
            </a:pPr>
            <a:r>
              <a:rPr lang="en-US" i="1" dirty="0" smtClean="0"/>
              <a:t>Zea mays </a:t>
            </a:r>
            <a:r>
              <a:rPr lang="en-US" i="1" dirty="0" err="1" smtClean="0"/>
              <a:t>everta</a:t>
            </a:r>
            <a:r>
              <a:rPr lang="en-US" dirty="0" smtClean="0"/>
              <a:t>  - popcorn</a:t>
            </a:r>
          </a:p>
          <a:p>
            <a:pPr eaLnBrk="1" hangingPunct="1">
              <a:lnSpc>
                <a:spcPct val="90000"/>
              </a:lnSpc>
            </a:pPr>
            <a:r>
              <a:rPr lang="en-US" i="1" dirty="0" smtClean="0"/>
              <a:t>Zea mays </a:t>
            </a:r>
            <a:r>
              <a:rPr lang="en-US" i="1" dirty="0" err="1" smtClean="0"/>
              <a:t>indentata</a:t>
            </a:r>
            <a:r>
              <a:rPr lang="en-US" dirty="0" smtClean="0"/>
              <a:t>  - dent corn</a:t>
            </a:r>
          </a:p>
          <a:p>
            <a:pPr>
              <a:lnSpc>
                <a:spcPct val="90000"/>
              </a:lnSpc>
            </a:pPr>
            <a:r>
              <a:rPr lang="en-US" i="1" dirty="0" smtClean="0"/>
              <a:t>Zea mays </a:t>
            </a:r>
            <a:r>
              <a:rPr lang="en-US" i="1" dirty="0" err="1" smtClean="0"/>
              <a:t>rugosa</a:t>
            </a:r>
            <a:r>
              <a:rPr lang="en-US" i="1" dirty="0" smtClean="0"/>
              <a:t> </a:t>
            </a:r>
            <a:r>
              <a:rPr lang="en-US" dirty="0" smtClean="0"/>
              <a:t>and</a:t>
            </a:r>
            <a:r>
              <a:rPr lang="en-US" i="1" dirty="0" smtClean="0"/>
              <a:t> </a:t>
            </a:r>
            <a:r>
              <a:rPr lang="en-US" i="1" dirty="0"/>
              <a:t>Zea mays </a:t>
            </a:r>
            <a:r>
              <a:rPr lang="en-US" i="1" dirty="0" err="1" smtClean="0"/>
              <a:t>saccharata</a:t>
            </a:r>
            <a:r>
              <a:rPr lang="en-US" i="1" dirty="0" smtClean="0"/>
              <a:t> </a:t>
            </a:r>
            <a:r>
              <a:rPr lang="en-US" dirty="0" smtClean="0"/>
              <a:t>- sweet corn</a:t>
            </a:r>
          </a:p>
          <a:p>
            <a:pPr eaLnBrk="1" hangingPunct="1">
              <a:lnSpc>
                <a:spcPct val="90000"/>
              </a:lnSpc>
            </a:pPr>
            <a:r>
              <a:rPr lang="en-US" i="1" dirty="0" smtClean="0"/>
              <a:t>Zea mays </a:t>
            </a:r>
            <a:r>
              <a:rPr lang="en-US" i="1" dirty="0" err="1" smtClean="0"/>
              <a:t>ceratina</a:t>
            </a:r>
            <a:r>
              <a:rPr lang="en-US" dirty="0" smtClean="0"/>
              <a:t>  - waxy corn</a:t>
            </a:r>
          </a:p>
          <a:p>
            <a:pPr eaLnBrk="1" hangingPunct="1">
              <a:lnSpc>
                <a:spcPct val="90000"/>
              </a:lnSpc>
            </a:pPr>
            <a:r>
              <a:rPr lang="en-US" i="1" dirty="0" smtClean="0"/>
              <a:t>Zea mays </a:t>
            </a:r>
            <a:r>
              <a:rPr lang="en-US" i="1" dirty="0" err="1" smtClean="0"/>
              <a:t>tunicata</a:t>
            </a:r>
            <a:r>
              <a:rPr lang="en-US" dirty="0" smtClean="0"/>
              <a:t>  - pod corn</a:t>
            </a:r>
          </a:p>
          <a:p>
            <a:pPr>
              <a:lnSpc>
                <a:spcPct val="90000"/>
              </a:lnSpc>
            </a:pPr>
            <a:r>
              <a:rPr lang="en-US" i="1" dirty="0" smtClean="0"/>
              <a:t>Zea </a:t>
            </a:r>
            <a:r>
              <a:rPr lang="en-US" i="1" dirty="0"/>
              <a:t>mays </a:t>
            </a:r>
            <a:r>
              <a:rPr lang="en-US" i="1" dirty="0" err="1" smtClean="0"/>
              <a:t>indurata</a:t>
            </a:r>
            <a:r>
              <a:rPr lang="en-US" i="1" dirty="0" smtClean="0"/>
              <a:t> </a:t>
            </a:r>
            <a:r>
              <a:rPr lang="en-US" dirty="0" smtClean="0"/>
              <a:t>–  flint corn</a:t>
            </a:r>
            <a:endParaRPr lang="en-US" dirty="0"/>
          </a:p>
          <a:p>
            <a:pPr>
              <a:lnSpc>
                <a:spcPct val="90000"/>
              </a:lnSpc>
            </a:pPr>
            <a:r>
              <a:rPr lang="en-US" i="1" dirty="0" smtClean="0"/>
              <a:t>Zea </a:t>
            </a:r>
            <a:r>
              <a:rPr lang="en-US" i="1" dirty="0"/>
              <a:t>mays </a:t>
            </a:r>
            <a:r>
              <a:rPr lang="en-US" i="1" dirty="0" smtClean="0"/>
              <a:t>japonica </a:t>
            </a:r>
            <a:r>
              <a:rPr lang="en-US" dirty="0" smtClean="0"/>
              <a:t>- </a:t>
            </a:r>
            <a:r>
              <a:rPr lang="en-US" dirty="0"/>
              <a:t>Striped </a:t>
            </a:r>
            <a:r>
              <a:rPr lang="en-US" dirty="0" smtClean="0"/>
              <a:t>maize</a:t>
            </a:r>
            <a:endParaRPr lang="en-US" dirty="0"/>
          </a:p>
          <a:p>
            <a:pPr eaLnBrk="1" hangingPunct="1">
              <a:lnSpc>
                <a:spcPct val="90000"/>
              </a:lnSpc>
            </a:pPr>
            <a:endParaRPr lang="en-US" sz="1800" dirty="0" smtClean="0"/>
          </a:p>
        </p:txBody>
      </p:sp>
      <p:pic>
        <p:nvPicPr>
          <p:cNvPr id="19460" name="Picture 7" descr="three corn"/>
          <p:cNvPicPr>
            <a:picLocks noGrp="1" noChangeAspect="1" noChangeArrowheads="1"/>
          </p:cNvPicPr>
          <p:nvPr>
            <p:ph sz="half" idx="1"/>
          </p:nvPr>
        </p:nvPicPr>
        <p:blipFill>
          <a:blip r:embed="rId5" cstate="print">
            <a:extLst>
              <a:ext uri="{28A0092B-C50C-407E-A947-70E740481C1C}">
                <a14:useLocalDpi xmlns:a14="http://schemas.microsoft.com/office/drawing/2010/main"/>
              </a:ext>
            </a:extLst>
          </a:blip>
          <a:srcRect/>
          <a:stretch>
            <a:fillRect/>
          </a:stretch>
        </p:blipFill>
        <p:spPr>
          <a:xfrm>
            <a:off x="6248400" y="3581400"/>
            <a:ext cx="2641600" cy="1981200"/>
          </a:xfrm>
          <a:noFill/>
          <a:ln w="28575">
            <a:solidFill>
              <a:srgbClr val="800000"/>
            </a:solid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2095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1143000"/>
          </a:xfrm>
        </p:spPr>
        <p:txBody>
          <a:bodyPr/>
          <a:lstStyle/>
          <a:p>
            <a:pPr eaLnBrk="1" hangingPunct="1"/>
            <a:r>
              <a:rPr lang="en-US" dirty="0" smtClean="0"/>
              <a:t>Cultivar</a:t>
            </a:r>
          </a:p>
        </p:txBody>
      </p:sp>
      <p:sp>
        <p:nvSpPr>
          <p:cNvPr id="20483" name="Rectangle 3"/>
          <p:cNvSpPr>
            <a:spLocks noGrp="1" noChangeArrowheads="1"/>
          </p:cNvSpPr>
          <p:nvPr>
            <p:ph type="body" sz="half" idx="1"/>
          </p:nvPr>
        </p:nvSpPr>
        <p:spPr>
          <a:xfrm>
            <a:off x="304800" y="1600200"/>
            <a:ext cx="4800600" cy="4648200"/>
          </a:xfrm>
        </p:spPr>
        <p:txBody>
          <a:bodyPr/>
          <a:lstStyle/>
          <a:p>
            <a:pPr eaLnBrk="1" hangingPunct="1"/>
            <a:r>
              <a:rPr lang="en-US" sz="2000" dirty="0" smtClean="0"/>
              <a:t>Cultivated variety = Cultivar</a:t>
            </a:r>
          </a:p>
          <a:p>
            <a:pPr lvl="1" eaLnBrk="1" hangingPunct="1"/>
            <a:r>
              <a:rPr lang="en-US" sz="2000" dirty="0" smtClean="0"/>
              <a:t>Human intervention (selective breeding)</a:t>
            </a:r>
          </a:p>
          <a:p>
            <a:pPr eaLnBrk="1" hangingPunct="1"/>
            <a:r>
              <a:rPr lang="en-US" sz="2000" dirty="0" smtClean="0"/>
              <a:t>Non-Latin name</a:t>
            </a:r>
          </a:p>
          <a:p>
            <a:pPr lvl="1" eaLnBrk="1" hangingPunct="1"/>
            <a:r>
              <a:rPr lang="en-US" sz="2000" dirty="0" smtClean="0"/>
              <a:t>Name follows species or variety name</a:t>
            </a:r>
          </a:p>
          <a:p>
            <a:pPr lvl="2" eaLnBrk="1" hangingPunct="1"/>
            <a:r>
              <a:rPr lang="en-US" sz="1800" dirty="0" smtClean="0"/>
              <a:t>Capitalized and in single quotes</a:t>
            </a:r>
          </a:p>
          <a:p>
            <a:pPr eaLnBrk="1" hangingPunct="1"/>
            <a:r>
              <a:rPr lang="en-US" sz="2000" dirty="0" smtClean="0"/>
              <a:t>Example</a:t>
            </a:r>
          </a:p>
          <a:p>
            <a:pPr lvl="1" eaLnBrk="1" hangingPunct="1"/>
            <a:r>
              <a:rPr lang="en-US" sz="2000" i="1" dirty="0" smtClean="0"/>
              <a:t>Zea mays </a:t>
            </a:r>
            <a:r>
              <a:rPr lang="en-US" sz="2000" i="1" dirty="0" err="1" smtClean="0"/>
              <a:t>rugosa</a:t>
            </a:r>
            <a:r>
              <a:rPr lang="en-US" sz="2000" dirty="0" smtClean="0"/>
              <a:t> ‘Ambrosia’</a:t>
            </a:r>
          </a:p>
          <a:p>
            <a:pPr lvl="1" eaLnBrk="1" hangingPunct="1"/>
            <a:r>
              <a:rPr lang="en-US" sz="2000" i="1" dirty="0" smtClean="0"/>
              <a:t>Zea mays </a:t>
            </a:r>
            <a:r>
              <a:rPr lang="en-US" sz="2000" i="1" dirty="0" err="1" smtClean="0"/>
              <a:t>rugosa</a:t>
            </a:r>
            <a:r>
              <a:rPr lang="en-US" sz="2000" dirty="0" smtClean="0"/>
              <a:t> ‘Silver King’</a:t>
            </a:r>
          </a:p>
          <a:p>
            <a:pPr lvl="1" eaLnBrk="1" hangingPunct="1"/>
            <a:r>
              <a:rPr lang="en-US" sz="2000" i="1" dirty="0" smtClean="0"/>
              <a:t>Zea mays </a:t>
            </a:r>
            <a:r>
              <a:rPr lang="en-US" sz="2000" i="1" dirty="0" err="1" smtClean="0"/>
              <a:t>rugosa</a:t>
            </a:r>
            <a:r>
              <a:rPr lang="en-US" sz="2000" dirty="0" smtClean="0"/>
              <a:t> ‘</a:t>
            </a:r>
            <a:r>
              <a:rPr lang="en-US" sz="2000" dirty="0" err="1" smtClean="0"/>
              <a:t>Mirai</a:t>
            </a:r>
            <a:r>
              <a:rPr lang="en-US" sz="2000" dirty="0" smtClean="0"/>
              <a:t>’</a:t>
            </a:r>
          </a:p>
        </p:txBody>
      </p:sp>
      <p:pic>
        <p:nvPicPr>
          <p:cNvPr id="20484" name="Picture 4" descr="three corn"/>
          <p:cNvPicPr>
            <a:picLocks noGrp="1" noChangeAspect="1" noChangeArrowheads="1"/>
          </p:cNvPicPr>
          <p:nvPr>
            <p:ph sz="half" idx="2"/>
          </p:nvPr>
        </p:nvPicPr>
        <p:blipFill>
          <a:blip r:embed="rId5" cstate="print"/>
          <a:srcRect/>
          <a:stretch>
            <a:fillRect/>
          </a:stretch>
        </p:blipFill>
        <p:spPr>
          <a:xfrm>
            <a:off x="5181600" y="2381250"/>
            <a:ext cx="3810000" cy="2857500"/>
          </a:xfrm>
          <a:noFill/>
          <a:ln w="28575">
            <a:solidFill>
              <a:srgbClr val="800000"/>
            </a:solid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3968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Pollination</a:t>
            </a:r>
            <a:endParaRPr lang="en-US" dirty="0"/>
          </a:p>
        </p:txBody>
      </p:sp>
      <p:sp>
        <p:nvSpPr>
          <p:cNvPr id="3" name="Content Placeholder 2"/>
          <p:cNvSpPr>
            <a:spLocks noGrp="1"/>
          </p:cNvSpPr>
          <p:nvPr>
            <p:ph idx="1"/>
          </p:nvPr>
        </p:nvSpPr>
        <p:spPr/>
        <p:txBody>
          <a:bodyPr/>
          <a:lstStyle/>
          <a:p>
            <a:r>
              <a:rPr lang="en-US" dirty="0"/>
              <a:t>An open-pollinated plant </a:t>
            </a:r>
            <a:r>
              <a:rPr lang="en-US" dirty="0" smtClean="0"/>
              <a:t>cultivar </a:t>
            </a:r>
            <a:r>
              <a:rPr lang="en-US" dirty="0"/>
              <a:t>is one in which pollination is carried out by wind, insects, or other naturally occurring </a:t>
            </a:r>
            <a:r>
              <a:rPr lang="en-US" dirty="0" smtClean="0"/>
              <a:t>agents</a:t>
            </a:r>
          </a:p>
          <a:p>
            <a:r>
              <a:rPr lang="en-US" dirty="0" smtClean="0"/>
              <a:t>The </a:t>
            </a:r>
            <a:r>
              <a:rPr lang="en-US" dirty="0"/>
              <a:t>seed saved from an open-pollinated </a:t>
            </a:r>
            <a:r>
              <a:rPr lang="en-US" dirty="0" smtClean="0"/>
              <a:t>cultivar </a:t>
            </a:r>
            <a:r>
              <a:rPr lang="en-US" dirty="0"/>
              <a:t>can be grown in subsequent years and will breed true providing that it does not cross-pollinate with another </a:t>
            </a:r>
            <a:r>
              <a:rPr lang="en-US" dirty="0" smtClean="0"/>
              <a:t>cultivar </a:t>
            </a:r>
            <a:r>
              <a:rPr lang="en-US" dirty="0"/>
              <a:t>of the same </a:t>
            </a:r>
            <a:r>
              <a:rPr lang="en-US" dirty="0" smtClean="0"/>
              <a:t>variety or species. </a:t>
            </a:r>
          </a:p>
          <a:p>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3499282"/>
      </p:ext>
    </p:extLst>
  </p:cSld>
  <p:clrMapOvr>
    <a:masterClrMapping/>
  </p:clrMapOvr>
  <p:transition spd="slow" advTm="5491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10.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4.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5.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6.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7.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8.xml><?xml version="1.0" encoding="utf-8"?>
<p:tagLst xmlns:a="http://schemas.openxmlformats.org/drawingml/2006/main" xmlns:r="http://schemas.openxmlformats.org/officeDocument/2006/relationships" xmlns:p="http://schemas.openxmlformats.org/presentationml/2006/main">
  <p:tag name="DVSHAPEID" val="ip2w5yLf7gRoIxhgGANLdN"/>
</p:tagLst>
</file>

<file path=ppt/tags/tag9.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4357</TotalTime>
  <Words>7512</Words>
  <Application>Microsoft Office PowerPoint</Application>
  <PresentationFormat>On-screen Show (4:3)</PresentationFormat>
  <Paragraphs>387</Paragraphs>
  <Slides>47</Slides>
  <Notes>47</Notes>
  <HiddenSlides>0</HiddenSlides>
  <MMClips>47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Cambria</vt:lpstr>
      <vt:lpstr>Georgia</vt:lpstr>
      <vt:lpstr>Theme1</vt:lpstr>
      <vt:lpstr>Preparing a New Generation  of Illinois Fruit and Vegetable Farmers  a USDA NIFA Beginning Farmer and Rancher  Development Program Project  Grant # 2012-49400-19565  http://www.newillinoisfarmers.org   </vt:lpstr>
      <vt:lpstr>Preparing a New Generation  of Illinois Fruit and Vegetable Farmers  Evaluating and Selecting Cultivars</vt:lpstr>
      <vt:lpstr>Objectives …</vt:lpstr>
      <vt:lpstr>Before you select crops and specific varieties or cultivars, remember that you can’t grow everything…</vt:lpstr>
      <vt:lpstr>Variety</vt:lpstr>
      <vt:lpstr>Good example of variety</vt:lpstr>
      <vt:lpstr>Another example of variety</vt:lpstr>
      <vt:lpstr>Cultivar</vt:lpstr>
      <vt:lpstr>Open Pollination</vt:lpstr>
      <vt:lpstr>A Hybrid cultivar (i.e controlled pollination)</vt:lpstr>
      <vt:lpstr>Heirloom</vt:lpstr>
      <vt:lpstr>Genetically modified organisms (GMO)</vt:lpstr>
      <vt:lpstr>Cultivars within a crop differ in …</vt:lpstr>
      <vt:lpstr>Response to environment</vt:lpstr>
      <vt:lpstr>Winter and Summer Extremes</vt:lpstr>
      <vt:lpstr>Number of Frost-free Days in IL</vt:lpstr>
      <vt:lpstr>Growth habit, fruit shape</vt:lpstr>
      <vt:lpstr>Space</vt:lpstr>
      <vt:lpstr>Yield </vt:lpstr>
      <vt:lpstr>Maturity</vt:lpstr>
      <vt:lpstr>PowerPoint Presentation</vt:lpstr>
      <vt:lpstr>PowerPoint Presentation</vt:lpstr>
      <vt:lpstr>Accomplishing succession of harvests</vt:lpstr>
      <vt:lpstr>PowerPoint Presentation</vt:lpstr>
      <vt:lpstr>PowerPoint Presentation</vt:lpstr>
      <vt:lpstr>PowerPoint Presentation</vt:lpstr>
      <vt:lpstr>Color</vt:lpstr>
      <vt:lpstr>Flavor and nutritional value</vt:lpstr>
      <vt:lpstr>Disease and insect resistance</vt:lpstr>
      <vt:lpstr>Post-harvest stability, quality</vt:lpstr>
      <vt:lpstr>Market niche</vt:lpstr>
      <vt:lpstr>Profitability</vt:lpstr>
      <vt:lpstr>Certified organic production?</vt:lpstr>
      <vt:lpstr>Information on Cultivar Performance</vt:lpstr>
      <vt:lpstr>Study catalogs carefully</vt:lpstr>
      <vt:lpstr>Varietal evaluation</vt:lpstr>
      <vt:lpstr>PowerPoint Presentation</vt:lpstr>
      <vt:lpstr>Apple and Peach Cultivars and Rootstocks</vt:lpstr>
      <vt:lpstr>PowerPoint Presentation</vt:lpstr>
      <vt:lpstr>Strawberries</vt:lpstr>
      <vt:lpstr>Sweet Corn</vt:lpstr>
      <vt:lpstr>Tomatoes</vt:lpstr>
      <vt:lpstr>Evaluating plant performance on your farm … observe and record</vt:lpstr>
      <vt:lpstr>Consider cultural practices when choosing crops, varieties, and cultivars.</vt:lpstr>
      <vt:lpstr>Resources</vt:lpstr>
      <vt:lpstr>To reach us</vt:lpstr>
      <vt:lpstr>If you have questions … </vt:lpstr>
    </vt:vector>
  </TitlesOfParts>
  <Company>University of Illinois Extension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Variety Selection and Evaluation</dc:title>
  <dc:creator>Administrator</dc:creator>
  <cp:lastModifiedBy>Hosier, Mary</cp:lastModifiedBy>
  <cp:revision>184</cp:revision>
  <cp:lastPrinted>2014-01-03T22:58:32Z</cp:lastPrinted>
  <dcterms:created xsi:type="dcterms:W3CDTF">2013-04-23T13:49:10Z</dcterms:created>
  <dcterms:modified xsi:type="dcterms:W3CDTF">2016-04-26T21:24:55Z</dcterms:modified>
</cp:coreProperties>
</file>